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Palatino Linotyp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003C3C-FBA2-4676-8C6B-C9CAA4766D66}">
  <a:tblStyle styleId="{9C003C3C-FBA2-4676-8C6B-C9CAA4766D6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alatinoLinotyp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alatinoLinotype-italic.fntdata"/><Relationship Id="rId30" Type="http://schemas.openxmlformats.org/officeDocument/2006/relationships/font" Target="fonts/PalatinoLinotype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PalatinoLinotype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ac482a6ac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ac482a6ac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ac6cc565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7ac6cc565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ac6cc565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ac6cc565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ac6cc565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ac6cc565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ac6cc565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ac6cc565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ac6cc565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ac6cc565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ac6cc565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ac6cc565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ac6cc565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ac6cc565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ac6cc565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7ac6cc565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ac6cc565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ac6cc565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ac482a6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ac482a6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ab9563d28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7ab9563d28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ab9563d28_0_7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7ab9563d28_0_7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ab9563d28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7ab9563d28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c482a6a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c482a6a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ac482a6a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ac482a6a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ac482a6a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ac482a6a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ac482a6a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ac482a6a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ac482a6ac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ac482a6ac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ac482a6ac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ac482a6ac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ac482a6ac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ac482a6a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6700" y="588500"/>
            <a:ext cx="77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7750" y="1327400"/>
            <a:ext cx="8248500" cy="2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74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</a:rPr>
              <a:t>UNIT – I (Chapter-2)  Process: A Generic View</a:t>
            </a:r>
            <a:endParaRPr sz="3300">
              <a:solidFill>
                <a:schemeClr val="dk1"/>
              </a:solidFill>
            </a:endParaRPr>
          </a:p>
          <a:p>
            <a:pPr indent="0" lvl="0" marL="7747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Text Book: Software Engineering, A practitioner’s approach</a:t>
            </a:r>
            <a:endParaRPr sz="1800">
              <a:solidFill>
                <a:schemeClr val="dk1"/>
              </a:solidFill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Roger s. Pressman 6th Edition -McGraw-Hill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Continuous Model Capability Levels</a:t>
            </a:r>
            <a:endParaRPr b="1"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0" y="747900"/>
            <a:ext cx="9144000" cy="29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Level 0: </a:t>
            </a:r>
            <a:r>
              <a:rPr b="1" lang="en-GB" sz="2100">
                <a:solidFill>
                  <a:schemeClr val="dk1"/>
                </a:solidFill>
              </a:rPr>
              <a:t>Incomplete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Level 1: </a:t>
            </a:r>
            <a:r>
              <a:rPr b="1" lang="en-GB" sz="2100">
                <a:solidFill>
                  <a:schemeClr val="dk1"/>
                </a:solidFill>
              </a:rPr>
              <a:t>Performed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Level 2: </a:t>
            </a:r>
            <a:r>
              <a:rPr b="1" lang="en-GB" sz="2100">
                <a:solidFill>
                  <a:schemeClr val="dk1"/>
                </a:solidFill>
              </a:rPr>
              <a:t>Managed </a:t>
            </a:r>
            <a:r>
              <a:rPr lang="en-GB" sz="2100">
                <a:solidFill>
                  <a:schemeClr val="dk1"/>
                </a:solidFill>
              </a:rPr>
              <a:t>– </a:t>
            </a:r>
            <a:r>
              <a:rPr lang="en-GB" sz="1800">
                <a:solidFill>
                  <a:schemeClr val="dk1"/>
                </a:solidFill>
              </a:rPr>
              <a:t>Organizational Policy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Level 3: </a:t>
            </a:r>
            <a:r>
              <a:rPr b="1" lang="en-GB" sz="2100">
                <a:solidFill>
                  <a:schemeClr val="dk1"/>
                </a:solidFill>
              </a:rPr>
              <a:t>Defined </a:t>
            </a:r>
            <a:r>
              <a:rPr lang="en-GB" sz="2100">
                <a:solidFill>
                  <a:schemeClr val="dk1"/>
                </a:solidFill>
              </a:rPr>
              <a:t>– </a:t>
            </a:r>
            <a:r>
              <a:rPr lang="en-GB" sz="1800">
                <a:solidFill>
                  <a:schemeClr val="dk1"/>
                </a:solidFill>
              </a:rPr>
              <a:t>Standards (Work Products)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Level 4: </a:t>
            </a:r>
            <a:r>
              <a:rPr b="1" lang="en-GB" sz="2100">
                <a:solidFill>
                  <a:schemeClr val="dk1"/>
                </a:solidFill>
              </a:rPr>
              <a:t>Quantitatively managed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</a:rPr>
              <a:t>Level 5: </a:t>
            </a:r>
            <a:r>
              <a:rPr b="1" lang="en-GB" sz="2100">
                <a:solidFill>
                  <a:schemeClr val="dk1"/>
                </a:solidFill>
              </a:rPr>
              <a:t>Optimized</a:t>
            </a:r>
            <a:endParaRPr sz="13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0" y="-223625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</a:rPr>
              <a:t>Process Areas Required to achieve Maturity Level</a:t>
            </a:r>
            <a:endParaRPr b="1" sz="2400">
              <a:solidFill>
                <a:schemeClr val="dk1"/>
              </a:solidFill>
            </a:endParaRPr>
          </a:p>
        </p:txBody>
      </p:sp>
      <p:graphicFrame>
        <p:nvGraphicFramePr>
          <p:cNvPr id="140" name="Google Shape;140;p25"/>
          <p:cNvGraphicFramePr/>
          <p:nvPr/>
        </p:nvGraphicFramePr>
        <p:xfrm>
          <a:off x="857875" y="540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{9C003C3C-FBA2-4676-8C6B-C9CAA4766D66}</a:tableStyleId>
              </a:tblPr>
              <a:tblGrid>
                <a:gridCol w="1355775"/>
                <a:gridCol w="1880925"/>
                <a:gridCol w="4191525"/>
              </a:tblGrid>
              <a:tr h="4080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Level</a:t>
                      </a:r>
                      <a:endParaRPr b="1"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Focus</a:t>
                      </a:r>
                      <a:endParaRPr b="1"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Process Area</a:t>
                      </a:r>
                      <a:endParaRPr b="1"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3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Performed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29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 Managed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Basic Project Management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Requirement Management  Project Planning</a:t>
                      </a:r>
                      <a:br>
                        <a:rPr lang="en-GB" sz="900"/>
                      </a:br>
                      <a:r>
                        <a:rPr lang="en-GB" sz="900"/>
                        <a:t> Project Monitoring &amp; Control  Measurement &amp; Analysis</a:t>
                      </a:r>
                      <a:br>
                        <a:rPr lang="en-GB" sz="900"/>
                      </a:br>
                      <a:r>
                        <a:rPr lang="en-GB" sz="900"/>
                        <a:t> Process &amp; Product Quality Assurance</a:t>
                      </a:r>
                      <a:br>
                        <a:rPr lang="en-GB" sz="900"/>
                      </a:br>
                      <a:r>
                        <a:rPr lang="en-GB" sz="900"/>
                        <a:t> Configuration Management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3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Defined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Process standardization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Verification &amp; Validation  Organizational Process Focus  Organizational Training</a:t>
                      </a:r>
                      <a:br>
                        <a:rPr lang="en-GB" sz="900"/>
                      </a:br>
                      <a:r>
                        <a:rPr lang="en-GB" sz="900"/>
                        <a:t> Risk Management  Integrated Teaming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96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Quantitatively  Managed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Quantitative Management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Organizational Process Performance  Quantitative Project Management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45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Optimizing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Continuous Process  Improvement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Organizational Innovation &amp;  Development</a:t>
                      </a:r>
                      <a:br>
                        <a:rPr lang="en-GB" sz="900"/>
                      </a:br>
                      <a:r>
                        <a:rPr lang="en-GB" sz="900"/>
                        <a:t> </a:t>
                      </a:r>
                      <a:r>
                        <a:rPr lang="en-GB" sz="900"/>
                        <a:t>Causal</a:t>
                      </a:r>
                      <a:r>
                        <a:rPr lang="en-GB" sz="900"/>
                        <a:t> Analysis &amp; Resolution.</a:t>
                      </a:r>
                      <a:endParaRPr sz="900"/>
                    </a:p>
                  </a:txBody>
                  <a:tcPr marT="91425" marB="91425" marR="47625" marL="47625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525" y="-12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Process Patterns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0" y="694350"/>
            <a:ext cx="91440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Process patterns </a:t>
            </a:r>
            <a:r>
              <a:rPr lang="en-GB" sz="1800">
                <a:solidFill>
                  <a:schemeClr val="dk1"/>
                </a:solidFill>
              </a:rPr>
              <a:t>define a set of activities, actions, work tasks,  work products and related behaviors required to develop  computer software.</a:t>
            </a:r>
            <a:br>
              <a:rPr lang="en-GB" sz="1800">
                <a:solidFill>
                  <a:schemeClr val="dk1"/>
                </a:solidFill>
              </a:rPr>
            </a:br>
            <a:r>
              <a:rPr b="1" lang="en-GB" sz="1800">
                <a:solidFill>
                  <a:schemeClr val="dk1"/>
                </a:solidFill>
              </a:rPr>
              <a:t>Process Pattern </a:t>
            </a:r>
            <a:r>
              <a:rPr lang="en-GB" sz="1800">
                <a:solidFill>
                  <a:schemeClr val="dk1"/>
                </a:solidFill>
              </a:rPr>
              <a:t>provides a </a:t>
            </a:r>
            <a:r>
              <a:rPr b="1" lang="en-GB" sz="1800">
                <a:solidFill>
                  <a:schemeClr val="dk1"/>
                </a:solidFill>
              </a:rPr>
              <a:t>Template </a:t>
            </a:r>
            <a:r>
              <a:rPr b="1" lang="en-GB" sz="1800">
                <a:solidFill>
                  <a:schemeClr val="dk1"/>
                </a:solidFill>
              </a:rPr>
              <a:t>Pattern Name</a:t>
            </a:r>
            <a:r>
              <a:rPr lang="en-GB" sz="135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-</a:t>
            </a:r>
            <a:r>
              <a:rPr lang="en-GB" sz="135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Ex: Customer Communication</a:t>
            </a:r>
            <a:br>
              <a:rPr lang="en-GB" sz="1800">
                <a:solidFill>
                  <a:schemeClr val="dk1"/>
                </a:solidFill>
              </a:rPr>
            </a:br>
            <a:r>
              <a:rPr b="1" lang="en-GB" sz="1800">
                <a:solidFill>
                  <a:schemeClr val="dk1"/>
                </a:solidFill>
              </a:rPr>
              <a:t>Intent </a:t>
            </a:r>
            <a:r>
              <a:rPr lang="en-GB" sz="1800">
                <a:solidFill>
                  <a:schemeClr val="dk1"/>
                </a:solidFill>
              </a:rPr>
              <a:t>- Objective</a:t>
            </a:r>
            <a:endParaRPr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1600">
                <a:solidFill>
                  <a:schemeClr val="dk1"/>
                </a:solidFill>
              </a:rPr>
              <a:t>Type</a:t>
            </a:r>
            <a:br>
              <a:rPr b="1" lang="en-GB" sz="1600">
                <a:solidFill>
                  <a:schemeClr val="dk1"/>
                </a:solidFill>
              </a:rPr>
            </a:br>
            <a:r>
              <a:rPr b="1" lang="en-GB" sz="1600">
                <a:solidFill>
                  <a:schemeClr val="dk1"/>
                </a:solidFill>
              </a:rPr>
              <a:t>	</a:t>
            </a:r>
            <a:r>
              <a:rPr lang="en-GB" sz="1150">
                <a:solidFill>
                  <a:schemeClr val="dk1"/>
                </a:solidFill>
              </a:rPr>
              <a:t>Task Patterns - Ex: Requirements Gathering</a:t>
            </a:r>
            <a:br>
              <a:rPr lang="en-GB" sz="1150">
                <a:solidFill>
                  <a:schemeClr val="dk1"/>
                </a:solidFill>
              </a:rPr>
            </a:br>
            <a:r>
              <a:rPr lang="en-GB" sz="1150">
                <a:solidFill>
                  <a:schemeClr val="dk1"/>
                </a:solidFill>
              </a:rPr>
              <a:t>	Stage Patterns – Ex: Communication</a:t>
            </a:r>
            <a:br>
              <a:rPr lang="en-GB" sz="1150">
                <a:solidFill>
                  <a:schemeClr val="dk1"/>
                </a:solidFill>
              </a:rPr>
            </a:br>
            <a:r>
              <a:rPr lang="en-GB" sz="1150">
                <a:solidFill>
                  <a:schemeClr val="dk1"/>
                </a:solidFill>
              </a:rPr>
              <a:t>	Phase Patterns – Ex: Spiral Model</a:t>
            </a:r>
            <a:endParaRPr b="1" sz="115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GB" sz="1600">
                <a:solidFill>
                  <a:schemeClr val="dk1"/>
                </a:solidFill>
              </a:rPr>
              <a:t>Initial Context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GB" sz="1600">
                <a:solidFill>
                  <a:schemeClr val="dk1"/>
                </a:solidFill>
              </a:rPr>
              <a:t>Problem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GB" sz="1600">
                <a:solidFill>
                  <a:schemeClr val="dk1"/>
                </a:solidFill>
              </a:rPr>
              <a:t>Solution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GB" sz="1600">
                <a:solidFill>
                  <a:schemeClr val="dk1"/>
                </a:solidFill>
              </a:rPr>
              <a:t>Resulting Context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GB" sz="1600">
                <a:solidFill>
                  <a:schemeClr val="dk1"/>
                </a:solidFill>
              </a:rPr>
              <a:t>Related Patterns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GB" sz="1600">
                <a:solidFill>
                  <a:schemeClr val="dk1"/>
                </a:solidFill>
              </a:rPr>
              <a:t>Known Uses/Examples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Process Assessment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0" y="694350"/>
            <a:ext cx="91440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The process should be assessed to ensure that it meets a  set of basic process criteria that have been shown to be  essential for a successful software engineering</a:t>
            </a:r>
            <a:r>
              <a:rPr b="1" lang="en-GB" sz="1700">
                <a:solidFill>
                  <a:schemeClr val="dk1"/>
                </a:solidFill>
              </a:rPr>
              <a:t>.</a:t>
            </a:r>
            <a:endParaRPr b="1"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2000">
                <a:solidFill>
                  <a:schemeClr val="dk1"/>
                </a:solidFill>
              </a:rPr>
              <a:t>Many different assessment options are available: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700">
                <a:solidFill>
                  <a:schemeClr val="dk1"/>
                </a:solidFill>
              </a:rPr>
              <a:t>SCAMPI – Standard CMMI Assessment Method for Process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700">
                <a:solidFill>
                  <a:schemeClr val="dk1"/>
                </a:solidFill>
              </a:rPr>
              <a:t>Improvement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700">
                <a:solidFill>
                  <a:schemeClr val="dk1"/>
                </a:solidFill>
              </a:rPr>
              <a:t>CBA IPI – CMM-Based Appraisal for Internal Process  </a:t>
            </a:r>
            <a:r>
              <a:rPr lang="en-GB" sz="1700">
                <a:solidFill>
                  <a:schemeClr val="dk1"/>
                </a:solidFill>
              </a:rPr>
              <a:t>Improvement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700">
                <a:solidFill>
                  <a:schemeClr val="dk1"/>
                </a:solidFill>
              </a:rPr>
              <a:t>ISO 9001:2000 for software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1"/>
                </a:solidFill>
              </a:rPr>
              <a:t>Plan – Do – Check - Act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-152400"/>
            <a:ext cx="9144000" cy="52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25" y="-15240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Assessment and Improvement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0" y="69435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300" y="447900"/>
            <a:ext cx="6929426" cy="440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-152400"/>
            <a:ext cx="9144000" cy="52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25" y="-15240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Personal Software Process (PSP</a:t>
            </a:r>
            <a:r>
              <a:rPr b="1" lang="en-GB" sz="2700">
                <a:solidFill>
                  <a:schemeClr val="dk1"/>
                </a:solidFill>
              </a:rPr>
              <a:t>)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0" y="69435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0" y="918050"/>
            <a:ext cx="9144000" cy="26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Recommends five framework activities:</a:t>
            </a:r>
            <a:endParaRPr sz="18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Planning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High-level design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High-level design review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Development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Postmortem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stresses the need for each software engineer to identify  errors early and as important to understand the types of  errors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-152400"/>
            <a:ext cx="9144000" cy="52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25" y="-15240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Team Software Process (TSP)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0" y="918050"/>
            <a:ext cx="91440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Each project is “launched” using a “script” that defines the  tasks to be accomplished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Teams are self-directed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Measurement is encouraged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Measures are analyzed with the intent of improving the  team process</a:t>
            </a:r>
            <a:endParaRPr sz="18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-GB" sz="1500">
                <a:solidFill>
                  <a:schemeClr val="dk1"/>
                </a:solidFill>
              </a:rPr>
              <a:t>Launch</a:t>
            </a:r>
            <a:endParaRPr b="1"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-GB" sz="1500">
                <a:solidFill>
                  <a:schemeClr val="dk1"/>
                </a:solidFill>
              </a:rPr>
              <a:t>High-level design</a:t>
            </a:r>
            <a:endParaRPr b="1"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-GB" sz="1500">
                <a:solidFill>
                  <a:schemeClr val="dk1"/>
                </a:solidFill>
              </a:rPr>
              <a:t>Implementation</a:t>
            </a:r>
            <a:endParaRPr b="1"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-GB" sz="1500">
                <a:solidFill>
                  <a:schemeClr val="dk1"/>
                </a:solidFill>
              </a:rPr>
              <a:t>Integration</a:t>
            </a:r>
            <a:endParaRPr b="1"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-GB" sz="1500">
                <a:solidFill>
                  <a:schemeClr val="dk1"/>
                </a:solidFill>
              </a:rPr>
              <a:t>Test</a:t>
            </a:r>
            <a:endParaRPr b="1"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-GB" sz="1500">
                <a:solidFill>
                  <a:schemeClr val="dk1"/>
                </a:solidFill>
              </a:rPr>
              <a:t>Postmortem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-152400"/>
            <a:ext cx="9144000" cy="52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25" y="-15240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Process, Product &amp; Project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0" y="918050"/>
            <a:ext cx="91440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Set of steps to be followed to develop a product is  called </a:t>
            </a:r>
            <a:r>
              <a:rPr b="1" lang="en-GB" sz="2100">
                <a:solidFill>
                  <a:schemeClr val="dk1"/>
                </a:solidFill>
              </a:rPr>
              <a:t>Software Process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The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execution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of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activities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for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some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specific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user  needs is a </a:t>
            </a:r>
            <a:r>
              <a:rPr b="1" lang="en-GB" sz="2100">
                <a:solidFill>
                  <a:schemeClr val="dk1"/>
                </a:solidFill>
              </a:rPr>
              <a:t>Software Project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Outcome of software process is called </a:t>
            </a:r>
            <a:r>
              <a:rPr b="1" lang="en-GB" sz="2100">
                <a:solidFill>
                  <a:schemeClr val="dk1"/>
                </a:solidFill>
              </a:rPr>
              <a:t>Product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-152400"/>
            <a:ext cx="9144000" cy="52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25" y="-15240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Process, Product &amp; Project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0" y="918050"/>
            <a:ext cx="91440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Set of steps to be followed to develop a product is  called </a:t>
            </a:r>
            <a:r>
              <a:rPr b="1" lang="en-GB" sz="2100">
                <a:solidFill>
                  <a:schemeClr val="dk1"/>
                </a:solidFill>
              </a:rPr>
              <a:t>Software Process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The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execution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of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activities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for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some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specific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2100">
                <a:solidFill>
                  <a:schemeClr val="dk1"/>
                </a:solidFill>
              </a:rPr>
              <a:t>user  needs is a </a:t>
            </a:r>
            <a:r>
              <a:rPr b="1" lang="en-GB" sz="2100">
                <a:solidFill>
                  <a:schemeClr val="dk1"/>
                </a:solidFill>
              </a:rPr>
              <a:t>Software Project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Outcome of software process is called </a:t>
            </a:r>
            <a:r>
              <a:rPr b="1" lang="en-GB" sz="2100">
                <a:solidFill>
                  <a:schemeClr val="dk1"/>
                </a:solidFill>
              </a:rPr>
              <a:t>Product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2500" y="0"/>
            <a:ext cx="783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0016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Outline</a:t>
            </a:r>
            <a:endParaRPr sz="33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0" y="1016700"/>
            <a:ext cx="9144000" cy="31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Software Engineering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A Layered Technology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Software Process Framework</a:t>
            </a:r>
            <a:br>
              <a:rPr lang="en-GB" sz="2100">
                <a:solidFill>
                  <a:schemeClr val="dk1"/>
                </a:solidFill>
              </a:rPr>
            </a:br>
            <a:r>
              <a:rPr lang="en-GB" sz="2100">
                <a:solidFill>
                  <a:schemeClr val="dk1"/>
                </a:solidFill>
              </a:rPr>
              <a:t>Framework Activities</a:t>
            </a:r>
            <a:br>
              <a:rPr lang="en-GB" sz="2100">
                <a:solidFill>
                  <a:schemeClr val="dk1"/>
                </a:solidFill>
              </a:rPr>
            </a:br>
            <a:r>
              <a:rPr lang="en-GB" sz="2100">
                <a:solidFill>
                  <a:schemeClr val="dk1"/>
                </a:solidFill>
              </a:rPr>
              <a:t>Umbrella Activities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Capability Maturity Model Integration  (CMMI)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Process Patterns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Personal Software Process (PSP)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 txBox="1"/>
          <p:nvPr/>
        </p:nvSpPr>
        <p:spPr>
          <a:xfrm>
            <a:off x="610977" y="1866175"/>
            <a:ext cx="7890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/>
        </p:nvSpPr>
        <p:spPr>
          <a:xfrm>
            <a:off x="455865" y="2280880"/>
            <a:ext cx="8231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/>
          <p:nvPr/>
        </p:nvSpPr>
        <p:spPr>
          <a:xfrm>
            <a:off x="2409063" y="921386"/>
            <a:ext cx="44439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Scan The QR for More Info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531" y="1472036"/>
            <a:ext cx="3588762" cy="35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624900" y="842075"/>
            <a:ext cx="78942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3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■"/>
            </a:pPr>
            <a:r>
              <a:rPr b="1" lang="en-GB" sz="2100">
                <a:solidFill>
                  <a:schemeClr val="dk1"/>
                </a:solidFill>
              </a:rPr>
              <a:t>Software Engineering </a:t>
            </a:r>
            <a:r>
              <a:rPr lang="en-GB" sz="2100">
                <a:solidFill>
                  <a:schemeClr val="dk1"/>
                </a:solidFill>
              </a:rPr>
              <a:t>is the establishment and use of  sound </a:t>
            </a:r>
            <a:r>
              <a:rPr b="1" lang="en-GB" sz="2100">
                <a:solidFill>
                  <a:schemeClr val="dk1"/>
                </a:solidFill>
              </a:rPr>
              <a:t>engineering principles </a:t>
            </a:r>
            <a:r>
              <a:rPr lang="en-GB" sz="2100">
                <a:solidFill>
                  <a:schemeClr val="dk1"/>
                </a:solidFill>
              </a:rPr>
              <a:t>in order to obtain  economically software that is </a:t>
            </a:r>
            <a:r>
              <a:rPr b="1" lang="en-GB" sz="2100">
                <a:solidFill>
                  <a:schemeClr val="dk1"/>
                </a:solidFill>
              </a:rPr>
              <a:t>reliable </a:t>
            </a:r>
            <a:r>
              <a:rPr lang="en-GB" sz="2100">
                <a:solidFill>
                  <a:schemeClr val="dk1"/>
                </a:solidFill>
              </a:rPr>
              <a:t>and works </a:t>
            </a:r>
            <a:r>
              <a:rPr b="1" lang="en-GB" sz="2100">
                <a:solidFill>
                  <a:schemeClr val="dk1"/>
                </a:solidFill>
              </a:rPr>
              <a:t>efficiently </a:t>
            </a:r>
            <a:r>
              <a:rPr lang="en-GB" sz="2100">
                <a:solidFill>
                  <a:schemeClr val="dk1"/>
                </a:solidFill>
              </a:rPr>
              <a:t>on real machines.</a:t>
            </a:r>
            <a:endParaRPr sz="2100">
              <a:solidFill>
                <a:schemeClr val="dk1"/>
              </a:solidFill>
            </a:endParaRPr>
          </a:p>
          <a:p>
            <a:pPr indent="-37147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The IEEE </a:t>
            </a:r>
            <a:r>
              <a:rPr b="1" lang="en-GB" sz="2100">
                <a:solidFill>
                  <a:schemeClr val="dk1"/>
                </a:solidFill>
              </a:rPr>
              <a:t>definition</a:t>
            </a:r>
            <a:r>
              <a:rPr lang="en-GB" sz="2100">
                <a:solidFill>
                  <a:schemeClr val="dk1"/>
                </a:solidFill>
              </a:rPr>
              <a:t>: </a:t>
            </a:r>
            <a:r>
              <a:rPr b="1" lang="en-GB" sz="2100">
                <a:solidFill>
                  <a:schemeClr val="dk1"/>
                </a:solidFill>
              </a:rPr>
              <a:t>Software Engineering</a:t>
            </a:r>
            <a:br>
              <a:rPr b="1" lang="en-GB" sz="2100">
                <a:solidFill>
                  <a:schemeClr val="dk1"/>
                </a:solidFill>
              </a:rPr>
            </a:br>
            <a:r>
              <a:rPr lang="en-GB" sz="2100">
                <a:solidFill>
                  <a:schemeClr val="dk1"/>
                </a:solidFill>
              </a:rPr>
              <a:t>The application of a </a:t>
            </a:r>
            <a:r>
              <a:rPr b="1" lang="en-GB" sz="2100">
                <a:solidFill>
                  <a:schemeClr val="dk1"/>
                </a:solidFill>
              </a:rPr>
              <a:t>systematic, disciplined,  quantifiable </a:t>
            </a:r>
            <a:r>
              <a:rPr lang="en-GB" sz="2100">
                <a:solidFill>
                  <a:schemeClr val="dk1"/>
                </a:solidFill>
              </a:rPr>
              <a:t>approach to the </a:t>
            </a:r>
            <a:r>
              <a:rPr b="1" lang="en-GB" sz="2100">
                <a:solidFill>
                  <a:schemeClr val="dk1"/>
                </a:solidFill>
              </a:rPr>
              <a:t>development, operation  and maintenance </a:t>
            </a:r>
            <a:r>
              <a:rPr lang="en-GB" sz="2100">
                <a:solidFill>
                  <a:schemeClr val="dk1"/>
                </a:solidFill>
              </a:rPr>
              <a:t>of software; that is, the application of  engineering to software.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0" y="0"/>
            <a:ext cx="908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 Enginnering</a:t>
            </a:r>
            <a:endParaRPr b="1"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0" y="0"/>
            <a:ext cx="9088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A Layered Technology</a:t>
            </a:r>
            <a:endParaRPr b="1"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24528"/>
            <a:ext cx="9143999" cy="269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Software Process Framework</a:t>
            </a:r>
            <a:endParaRPr b="1"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211200" y="1021950"/>
            <a:ext cx="87216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5080" rtl="0" algn="l">
              <a:lnSpc>
                <a:spcPct val="99900"/>
              </a:lnSpc>
              <a:spcBef>
                <a:spcPts val="1205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765" y="600300"/>
            <a:ext cx="4136473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Framework Activities</a:t>
            </a:r>
            <a:endParaRPr b="1"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00100" y="487500"/>
            <a:ext cx="8864400" cy="3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2000">
                <a:solidFill>
                  <a:schemeClr val="dk1"/>
                </a:solidFill>
              </a:rPr>
              <a:t>Communication </a:t>
            </a:r>
            <a:r>
              <a:rPr lang="en-GB" sz="1700">
                <a:solidFill>
                  <a:schemeClr val="dk1"/>
                </a:solidFill>
              </a:rPr>
              <a:t>– Involves communication and collaboration with the customer(Stakeholder)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2000">
                <a:solidFill>
                  <a:schemeClr val="dk1"/>
                </a:solidFill>
              </a:rPr>
              <a:t>Planning – </a:t>
            </a:r>
            <a:r>
              <a:rPr lang="en-GB" sz="1700">
                <a:solidFill>
                  <a:schemeClr val="dk1"/>
                </a:solidFill>
              </a:rPr>
              <a:t>Technical Tasks, Risks, Resources, work  Products to be produced and work schedule</a:t>
            </a:r>
            <a:endParaRPr sz="17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2000">
                <a:solidFill>
                  <a:schemeClr val="dk1"/>
                </a:solidFill>
              </a:rPr>
              <a:t>Modeling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Analysis of Requirements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Design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GB" sz="2000">
                <a:solidFill>
                  <a:schemeClr val="dk1"/>
                </a:solidFill>
              </a:rPr>
              <a:t>Construction</a:t>
            </a:r>
            <a:endParaRPr b="1" sz="2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Code generation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Testing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GB" sz="2000">
                <a:solidFill>
                  <a:schemeClr val="dk1"/>
                </a:solidFill>
              </a:rPr>
              <a:t>Deployment</a:t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0" y="-223625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Changing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Nature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798600" y="738900"/>
            <a:ext cx="7546800" cy="3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0515" lvl="0" marL="35496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System</a:t>
            </a: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0515" lvl="0" marL="354965" rtl="0" algn="l"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Application</a:t>
            </a: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0515" lvl="0" marL="35496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Engineering/scientific</a:t>
            </a: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0515" lvl="0" marL="35496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Embedded</a:t>
            </a: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0515" lvl="0" marL="35496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Product-line</a:t>
            </a: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0515" lvl="0" marL="35496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Web-applications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0515" lvl="0" marL="35496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Artificial</a:t>
            </a: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Intelligence</a:t>
            </a: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0515" lvl="0" marL="35496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Netsourcing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0515" lvl="0" marL="354965" rtl="0" algn="l"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150"/>
              <a:buChar char="•"/>
            </a:pP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Open</a:t>
            </a: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source</a:t>
            </a:r>
            <a:endParaRPr b="1"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6865" lvl="0" marL="361315" rtl="0" algn="l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b="1" lang="en-GB" sz="15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Also</a:t>
            </a:r>
            <a:r>
              <a:rPr b="1"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5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…</a:t>
            </a:r>
            <a:endParaRPr b="1" sz="15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196849" lvl="1" marL="69786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</a:pPr>
            <a:r>
              <a:rPr b="1" lang="en-GB" sz="13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Data</a:t>
            </a:r>
            <a:r>
              <a:rPr b="1"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3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mining</a:t>
            </a:r>
            <a:endParaRPr b="1" sz="13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196849" lvl="1" marL="697865" rtl="0" algn="l"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</a:pPr>
            <a:r>
              <a:rPr b="1" lang="en-GB" sz="13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Cloud</a:t>
            </a:r>
            <a:r>
              <a:rPr b="1"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3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Computing</a:t>
            </a:r>
            <a:endParaRPr b="1" sz="13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196849" lvl="1" marL="697865" rtl="0" algn="l"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</a:pPr>
            <a:r>
              <a:rPr b="1" lang="en-GB" sz="13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3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</a:t>
            </a:r>
            <a:r>
              <a:rPr b="1"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13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nanotechnologies</a:t>
            </a:r>
            <a:endParaRPr b="1" sz="13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0" y="-223625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Umbrella Activities</a:t>
            </a:r>
            <a:endParaRPr b="1"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0" y="691825"/>
            <a:ext cx="9144000" cy="31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797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Software Project Tracking and Control</a:t>
            </a:r>
            <a:endParaRPr sz="210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Risk Management</a:t>
            </a:r>
            <a:endParaRPr sz="210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Software Quality Assurance</a:t>
            </a:r>
            <a:endParaRPr sz="210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Formal Technical Reviews</a:t>
            </a:r>
            <a:endParaRPr sz="210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Software Configuration Management</a:t>
            </a:r>
            <a:endParaRPr sz="210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Reusability Management</a:t>
            </a:r>
            <a:endParaRPr sz="210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Measurement</a:t>
            </a:r>
            <a:endParaRPr sz="210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■"/>
            </a:pPr>
            <a:r>
              <a:rPr lang="en-GB" sz="2100">
                <a:solidFill>
                  <a:schemeClr val="dk1"/>
                </a:solidFill>
              </a:rPr>
              <a:t>Work product preparation and production</a:t>
            </a:r>
            <a:endParaRPr sz="2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0" y="-223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Capability Maturity Model Integration (CMMI)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0" y="747900"/>
            <a:ext cx="9144000" cy="3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Two different Models</a:t>
            </a:r>
            <a:br>
              <a:rPr lang="en-GB" sz="1800">
                <a:solidFill>
                  <a:schemeClr val="dk1"/>
                </a:solidFill>
              </a:rPr>
            </a:br>
            <a:r>
              <a:rPr b="1" lang="en-GB" sz="1800">
                <a:solidFill>
                  <a:schemeClr val="dk1"/>
                </a:solidFill>
              </a:rPr>
              <a:t>Continuous Model</a:t>
            </a:r>
            <a:br>
              <a:rPr b="1" lang="en-GB" sz="1800">
                <a:solidFill>
                  <a:schemeClr val="dk1"/>
                </a:solidFill>
              </a:rPr>
            </a:br>
            <a:r>
              <a:rPr b="1" lang="en-GB" sz="1800">
                <a:solidFill>
                  <a:schemeClr val="dk1"/>
                </a:solidFill>
              </a:rPr>
              <a:t>Staged Model</a:t>
            </a:r>
            <a:endParaRPr b="1"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GB" sz="2100">
                <a:solidFill>
                  <a:schemeClr val="dk1"/>
                </a:solidFill>
              </a:rPr>
              <a:t>Continuous Model</a:t>
            </a:r>
            <a:br>
              <a:rPr b="1" lang="en-GB" sz="21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Two-dimensional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Each </a:t>
            </a:r>
            <a:r>
              <a:rPr b="1" lang="en-GB" sz="1800">
                <a:solidFill>
                  <a:schemeClr val="dk1"/>
                </a:solidFill>
              </a:rPr>
              <a:t>Process Area is assessed against Specific Goals</a:t>
            </a:r>
            <a:r>
              <a:rPr lang="en-GB" sz="1800">
                <a:solidFill>
                  <a:schemeClr val="dk1"/>
                </a:solidFill>
              </a:rPr>
              <a:t>”  and the “</a:t>
            </a:r>
            <a:r>
              <a:rPr b="1" lang="en-GB" sz="1800">
                <a:solidFill>
                  <a:schemeClr val="dk1"/>
                </a:solidFill>
              </a:rPr>
              <a:t>Specific Practices” </a:t>
            </a:r>
            <a:r>
              <a:rPr lang="en-GB" sz="1800">
                <a:solidFill>
                  <a:schemeClr val="dk1"/>
                </a:solidFill>
              </a:rPr>
              <a:t>required to achieve these  goals</a:t>
            </a:r>
            <a:r>
              <a:rPr b="1" lang="en-GB" sz="1800">
                <a:solidFill>
                  <a:schemeClr val="dk1"/>
                </a:solidFill>
              </a:rPr>
              <a:t>.</a:t>
            </a:r>
            <a:br>
              <a:rPr b="1" lang="en-GB" sz="1800">
                <a:solidFill>
                  <a:schemeClr val="dk1"/>
                </a:solidFill>
              </a:rPr>
            </a:br>
            <a:br>
              <a:rPr b="1"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Defines a set of </a:t>
            </a:r>
            <a:r>
              <a:rPr b="1" lang="en-GB" sz="1800">
                <a:solidFill>
                  <a:schemeClr val="dk1"/>
                </a:solidFill>
              </a:rPr>
              <a:t>Generic Goals </a:t>
            </a:r>
            <a:r>
              <a:rPr lang="en-GB" sz="1800">
                <a:solidFill>
                  <a:schemeClr val="dk1"/>
                </a:solidFill>
              </a:rPr>
              <a:t>and </a:t>
            </a:r>
            <a:r>
              <a:rPr b="1" lang="en-GB" sz="1800">
                <a:solidFill>
                  <a:schemeClr val="dk1"/>
                </a:solidFill>
              </a:rPr>
              <a:t>Generic Practices </a:t>
            </a:r>
            <a:r>
              <a:rPr lang="en-GB" sz="1800">
                <a:solidFill>
                  <a:schemeClr val="dk1"/>
                </a:solidFill>
              </a:rPr>
              <a:t>for  each </a:t>
            </a:r>
            <a:r>
              <a:rPr b="1" lang="en-GB" sz="1800">
                <a:solidFill>
                  <a:schemeClr val="dk1"/>
                </a:solidFill>
              </a:rPr>
              <a:t>Process Area</a:t>
            </a:r>
            <a:endParaRPr b="1" sz="1800">
              <a:solidFill>
                <a:schemeClr val="dk1"/>
              </a:solidFill>
            </a:endParaRPr>
          </a:p>
          <a:p>
            <a:pPr indent="0" lvl="0" marL="13843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Ex: Project Planning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7475" y="241775"/>
            <a:ext cx="2637550" cy="21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