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Palatino Linotyp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alatinoLinotype-bold.fntdata"/><Relationship Id="rId12" Type="http://schemas.openxmlformats.org/officeDocument/2006/relationships/slide" Target="slides/slide7.xml"/><Relationship Id="rId34" Type="http://schemas.openxmlformats.org/officeDocument/2006/relationships/font" Target="fonts/PalatinoLinotype-regular.fntdata"/><Relationship Id="rId15" Type="http://schemas.openxmlformats.org/officeDocument/2006/relationships/slide" Target="slides/slide10.xml"/><Relationship Id="rId37" Type="http://schemas.openxmlformats.org/officeDocument/2006/relationships/font" Target="fonts/PalatinoLinotype-boldItalic.fntdata"/><Relationship Id="rId14" Type="http://schemas.openxmlformats.org/officeDocument/2006/relationships/slide" Target="slides/slide9.xml"/><Relationship Id="rId36" Type="http://schemas.openxmlformats.org/officeDocument/2006/relationships/font" Target="fonts/PalatinoLinotype-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421d5e4f63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421d5e4f63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21d5e4f63_0_111: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421d5e4f63_0_111: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421d5e4f63_0_117: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421d5e4f63_0_117: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21d5e4f63_0_126: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421d5e4f63_0_126: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21d5e4f63_0_132: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421d5e4f63_0_132: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421d5e4f63_0_140: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421d5e4f63_0_140: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421d5e4f63_0_146: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421d5e4f63_0_146: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421d5e4f63_0_152: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421d5e4f63_0_152: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421d5e4f63_0_160: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421d5e4f63_0_160: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421d5e4f63_0_169: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421d5e4f63_0_169: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421d5e4f63_0_178: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421d5e4f63_0_178: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421d5e4f6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421d5e4f6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421d5e4f63_0_187: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421d5e4f63_0_187: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421d5e4f63_0_193: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421d5e4f63_0_193: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421d5e4f63_0_199: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421d5e4f63_0_199: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21d5e4f63_0_205: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421d5e4f63_0_205: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421d5e4f63_0_211: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421d5e4f63_0_211: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421d5e4f63_0_217: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421d5e4f63_0_217: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421d5e4f63_0_223: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421d5e4f63_0_223: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421d5e4f63_0_228: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421d5e4f63_0_228: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421d5e4f63_0_233: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421d5e4f63_0_233: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421d5e4f63_0_68: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421d5e4f63_0_68: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421d5e4f63_0_74: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2421d5e4f63_0_74: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421d5e4f63_0_80: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421d5e4f63_0_80: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21d5e4f63_0_86: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421d5e4f63_0_86: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421d5e4f63_0_92: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421d5e4f63_0_92: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421d5e4f63_0_99: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421d5e4f63_0_99: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421d5e4f63_0_105: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421d5e4f63_0_105: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457172" y="205067"/>
            <a:ext cx="8228700" cy="8586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subTitle"/>
          </p:nvPr>
        </p:nvSpPr>
        <p:spPr>
          <a:xfrm>
            <a:off x="457172" y="1203299"/>
            <a:ext cx="8228700" cy="29826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800"/>
              <a:buNone/>
              <a:defRPr/>
            </a:lvl1pPr>
            <a:lvl2pPr lvl="1" rtl="0" algn="l">
              <a:spcBef>
                <a:spcPts val="1200"/>
              </a:spcBef>
              <a:spcAft>
                <a:spcPts val="0"/>
              </a:spcAft>
              <a:buSzPts val="1400"/>
              <a:buNone/>
              <a:defRPr/>
            </a:lvl2pPr>
            <a:lvl3pPr lvl="2" rtl="0" algn="l">
              <a:spcBef>
                <a:spcPts val="1200"/>
              </a:spcBef>
              <a:spcAft>
                <a:spcPts val="0"/>
              </a:spcAft>
              <a:buSzPts val="1400"/>
              <a:buNone/>
              <a:defRPr/>
            </a:lvl3pPr>
            <a:lvl4pPr lvl="3" rtl="0" algn="l">
              <a:spcBef>
                <a:spcPts val="1200"/>
              </a:spcBef>
              <a:spcAft>
                <a:spcPts val="0"/>
              </a:spcAft>
              <a:buSzPts val="1400"/>
              <a:buNone/>
              <a:defRPr/>
            </a:lvl4pPr>
            <a:lvl5pPr lvl="4" rtl="0" algn="l">
              <a:spcBef>
                <a:spcPts val="1200"/>
              </a:spcBef>
              <a:spcAft>
                <a:spcPts val="0"/>
              </a:spcAft>
              <a:buSzPts val="1400"/>
              <a:buNone/>
              <a:defRPr/>
            </a:lvl5pPr>
            <a:lvl6pPr lvl="5" rtl="0" algn="l">
              <a:spcBef>
                <a:spcPts val="1200"/>
              </a:spcBef>
              <a:spcAft>
                <a:spcPts val="0"/>
              </a:spcAft>
              <a:buSzPts val="1400"/>
              <a:buNone/>
              <a:defRPr/>
            </a:lvl6pPr>
            <a:lvl7pPr lvl="6" rtl="0" algn="l">
              <a:spcBef>
                <a:spcPts val="1200"/>
              </a:spcBef>
              <a:spcAft>
                <a:spcPts val="0"/>
              </a:spcAft>
              <a:buSzPts val="1400"/>
              <a:buNone/>
              <a:defRPr/>
            </a:lvl7pPr>
            <a:lvl8pPr lvl="7" rtl="0" algn="l">
              <a:spcBef>
                <a:spcPts val="1200"/>
              </a:spcBef>
              <a:spcAft>
                <a:spcPts val="0"/>
              </a:spcAft>
              <a:buSzPts val="1400"/>
              <a:buNone/>
              <a:defRPr/>
            </a:lvl8pPr>
            <a:lvl9pPr lvl="8" rtl="0" algn="l">
              <a:spcBef>
                <a:spcPts val="1200"/>
              </a:spcBef>
              <a:spcAft>
                <a:spcPts val="1200"/>
              </a:spcAft>
              <a:buSzPts val="1400"/>
              <a:buNone/>
              <a:defRPr/>
            </a:lvl9pPr>
          </a:lstStyle>
          <a:p/>
        </p:txBody>
      </p:sp>
      <p:sp>
        <p:nvSpPr>
          <p:cNvPr id="53" name="Google Shape;53;p13"/>
          <p:cNvSpPr txBox="1"/>
          <p:nvPr>
            <p:ph idx="11" type="ftr"/>
          </p:nvPr>
        </p:nvSpPr>
        <p:spPr>
          <a:xfrm>
            <a:off x="3127054" y="4685192"/>
            <a:ext cx="2898000" cy="3543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Clr>
                <a:srgbClr val="000000"/>
              </a:buClr>
              <a:buSzPts val="1600"/>
              <a:buChar char="●"/>
              <a:defRPr sz="1300"/>
            </a:lvl1pPr>
            <a:lvl2pPr lvl="1" rtl="0" algn="l">
              <a:spcBef>
                <a:spcPts val="0"/>
              </a:spcBef>
              <a:spcAft>
                <a:spcPts val="0"/>
              </a:spcAft>
              <a:buSzPts val="1300"/>
              <a:buNone/>
              <a:defRPr sz="1300"/>
            </a:lvl2pPr>
            <a:lvl3pPr lvl="2" rtl="0" algn="l">
              <a:spcBef>
                <a:spcPts val="0"/>
              </a:spcBef>
              <a:spcAft>
                <a:spcPts val="0"/>
              </a:spcAft>
              <a:buSzPts val="1300"/>
              <a:buNone/>
              <a:defRPr sz="1300"/>
            </a:lvl3pPr>
            <a:lvl4pPr lvl="3" rtl="0" algn="l">
              <a:spcBef>
                <a:spcPts val="0"/>
              </a:spcBef>
              <a:spcAft>
                <a:spcPts val="0"/>
              </a:spcAft>
              <a:buSzPts val="1300"/>
              <a:buNone/>
              <a:defRPr sz="1300"/>
            </a:lvl4pPr>
            <a:lvl5pPr lvl="4" rtl="0" algn="l">
              <a:spcBef>
                <a:spcPts val="0"/>
              </a:spcBef>
              <a:spcAft>
                <a:spcPts val="0"/>
              </a:spcAft>
              <a:buSzPts val="1300"/>
              <a:buNone/>
              <a:defRPr sz="1300"/>
            </a:lvl5pPr>
            <a:lvl6pPr lvl="5" rtl="0" algn="l">
              <a:spcBef>
                <a:spcPts val="0"/>
              </a:spcBef>
              <a:spcAft>
                <a:spcPts val="0"/>
              </a:spcAft>
              <a:buSzPts val="1300"/>
              <a:buNone/>
              <a:defRPr sz="1300"/>
            </a:lvl6pPr>
            <a:lvl7pPr lvl="6" rtl="0" algn="l">
              <a:spcBef>
                <a:spcPts val="0"/>
              </a:spcBef>
              <a:spcAft>
                <a:spcPts val="0"/>
              </a:spcAft>
              <a:buSzPts val="1300"/>
              <a:buNone/>
              <a:defRPr sz="1300"/>
            </a:lvl7pPr>
            <a:lvl8pPr lvl="7" rtl="0" algn="l">
              <a:spcBef>
                <a:spcPts val="0"/>
              </a:spcBef>
              <a:spcAft>
                <a:spcPts val="0"/>
              </a:spcAft>
              <a:buSzPts val="1300"/>
              <a:buNone/>
              <a:defRPr sz="1300"/>
            </a:lvl8pPr>
            <a:lvl9pPr lvl="8" rtl="0" algn="l">
              <a:spcBef>
                <a:spcPts val="0"/>
              </a:spcBef>
              <a:spcAft>
                <a:spcPts val="0"/>
              </a:spcAft>
              <a:buSzPts val="1300"/>
              <a:buNone/>
              <a:defRPr sz="1300"/>
            </a:lvl9pPr>
          </a:lstStyle>
          <a:p/>
        </p:txBody>
      </p:sp>
      <p:sp>
        <p:nvSpPr>
          <p:cNvPr id="54" name="Google Shape;54;p13"/>
          <p:cNvSpPr txBox="1"/>
          <p:nvPr>
            <p:ph idx="12" type="sldNum"/>
          </p:nvPr>
        </p:nvSpPr>
        <p:spPr>
          <a:xfrm>
            <a:off x="6555842" y="4685192"/>
            <a:ext cx="2130300" cy="354300"/>
          </a:xfrm>
          <a:prstGeom prst="rect">
            <a:avLst/>
          </a:prstGeom>
          <a:noFill/>
          <a:ln>
            <a:noFill/>
          </a:ln>
        </p:spPr>
        <p:txBody>
          <a:bodyPr anchorCtr="0" anchor="t" bIns="0" lIns="0" spcFirstLastPara="1" rIns="0" wrap="square" tIns="0">
            <a:noAutofit/>
          </a:bodyPr>
          <a:lstStyle>
            <a:lvl1pPr indent="0" lvl="0"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1pPr>
            <a:lvl2pPr indent="0" lvl="1"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2pPr>
            <a:lvl3pPr indent="0" lvl="2"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3pPr>
            <a:lvl4pPr indent="0" lvl="3"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4pPr>
            <a:lvl5pPr indent="0" lvl="4"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5pPr>
            <a:lvl6pPr indent="0" lvl="5"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6pPr>
            <a:lvl7pPr indent="0" lvl="6"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7pPr>
            <a:lvl8pPr indent="0" lvl="7"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8pPr>
            <a:lvl9pPr indent="0" lvl="8"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sz="1000">
              <a:solidFill>
                <a:schemeClr val="dk2"/>
              </a:solidFill>
              <a:latin typeface="Arial"/>
              <a:ea typeface="Arial"/>
              <a:cs typeface="Arial"/>
              <a:sym typeface="Arial"/>
            </a:endParaRPr>
          </a:p>
        </p:txBody>
      </p:sp>
      <p:sp>
        <p:nvSpPr>
          <p:cNvPr id="55" name="Google Shape;55;p13"/>
          <p:cNvSpPr txBox="1"/>
          <p:nvPr>
            <p:ph idx="10" type="dt"/>
          </p:nvPr>
        </p:nvSpPr>
        <p:spPr>
          <a:xfrm>
            <a:off x="457172" y="4685192"/>
            <a:ext cx="2130300" cy="3543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rgbClr val="000000"/>
              </a:buClr>
              <a:buSzPts val="1600"/>
              <a:buChar char="●"/>
              <a:defRPr sz="1300"/>
            </a:lvl1pPr>
            <a:lvl2pPr lvl="1" rtl="0" algn="l">
              <a:spcBef>
                <a:spcPts val="0"/>
              </a:spcBef>
              <a:spcAft>
                <a:spcPts val="0"/>
              </a:spcAft>
              <a:buSzPts val="1300"/>
              <a:buNone/>
              <a:defRPr sz="1300"/>
            </a:lvl2pPr>
            <a:lvl3pPr lvl="2" rtl="0" algn="l">
              <a:spcBef>
                <a:spcPts val="0"/>
              </a:spcBef>
              <a:spcAft>
                <a:spcPts val="0"/>
              </a:spcAft>
              <a:buSzPts val="1300"/>
              <a:buNone/>
              <a:defRPr sz="1300"/>
            </a:lvl3pPr>
            <a:lvl4pPr lvl="3" rtl="0" algn="l">
              <a:spcBef>
                <a:spcPts val="0"/>
              </a:spcBef>
              <a:spcAft>
                <a:spcPts val="0"/>
              </a:spcAft>
              <a:buSzPts val="1300"/>
              <a:buNone/>
              <a:defRPr sz="1300"/>
            </a:lvl4pPr>
            <a:lvl5pPr lvl="4" rtl="0" algn="l">
              <a:spcBef>
                <a:spcPts val="0"/>
              </a:spcBef>
              <a:spcAft>
                <a:spcPts val="0"/>
              </a:spcAft>
              <a:buSzPts val="1300"/>
              <a:buNone/>
              <a:defRPr sz="1300"/>
            </a:lvl5pPr>
            <a:lvl6pPr lvl="5" rtl="0" algn="l">
              <a:spcBef>
                <a:spcPts val="0"/>
              </a:spcBef>
              <a:spcAft>
                <a:spcPts val="0"/>
              </a:spcAft>
              <a:buSzPts val="1300"/>
              <a:buNone/>
              <a:defRPr sz="1300"/>
            </a:lvl6pPr>
            <a:lvl7pPr lvl="6" rtl="0" algn="l">
              <a:spcBef>
                <a:spcPts val="0"/>
              </a:spcBef>
              <a:spcAft>
                <a:spcPts val="0"/>
              </a:spcAft>
              <a:buSzPts val="1300"/>
              <a:buNone/>
              <a:defRPr sz="1300"/>
            </a:lvl7pPr>
            <a:lvl8pPr lvl="7" rtl="0" algn="l">
              <a:spcBef>
                <a:spcPts val="0"/>
              </a:spcBef>
              <a:spcAft>
                <a:spcPts val="0"/>
              </a:spcAft>
              <a:buSzPts val="1300"/>
              <a:buNone/>
              <a:defRPr sz="1300"/>
            </a:lvl8pPr>
            <a:lvl9pPr lvl="8" rtl="0" algn="l">
              <a:spcBef>
                <a:spcPts val="0"/>
              </a:spcBef>
              <a:spcAft>
                <a:spcPts val="0"/>
              </a:spcAft>
              <a:buSzPts val="1300"/>
              <a:buNone/>
              <a:defRPr sz="13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457172" y="205067"/>
            <a:ext cx="8228700" cy="8586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 name="Google Shape;58;p14"/>
          <p:cNvSpPr txBox="1"/>
          <p:nvPr>
            <p:ph idx="1" type="body"/>
          </p:nvPr>
        </p:nvSpPr>
        <p:spPr>
          <a:xfrm>
            <a:off x="457172" y="1203299"/>
            <a:ext cx="8228700" cy="298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59" name="Google Shape;59;p14"/>
          <p:cNvSpPr txBox="1"/>
          <p:nvPr>
            <p:ph idx="11" type="ftr"/>
          </p:nvPr>
        </p:nvSpPr>
        <p:spPr>
          <a:xfrm>
            <a:off x="3127054" y="4685192"/>
            <a:ext cx="2898000" cy="3543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Clr>
                <a:srgbClr val="000000"/>
              </a:buClr>
              <a:buSzPts val="1600"/>
              <a:buChar char="●"/>
              <a:defRPr sz="1300"/>
            </a:lvl1pPr>
            <a:lvl2pPr lvl="1" rtl="0" algn="l">
              <a:spcBef>
                <a:spcPts val="0"/>
              </a:spcBef>
              <a:spcAft>
                <a:spcPts val="0"/>
              </a:spcAft>
              <a:buSzPts val="1300"/>
              <a:buNone/>
              <a:defRPr sz="1300"/>
            </a:lvl2pPr>
            <a:lvl3pPr lvl="2" rtl="0" algn="l">
              <a:spcBef>
                <a:spcPts val="0"/>
              </a:spcBef>
              <a:spcAft>
                <a:spcPts val="0"/>
              </a:spcAft>
              <a:buSzPts val="1300"/>
              <a:buNone/>
              <a:defRPr sz="1300"/>
            </a:lvl3pPr>
            <a:lvl4pPr lvl="3" rtl="0" algn="l">
              <a:spcBef>
                <a:spcPts val="0"/>
              </a:spcBef>
              <a:spcAft>
                <a:spcPts val="0"/>
              </a:spcAft>
              <a:buSzPts val="1300"/>
              <a:buNone/>
              <a:defRPr sz="1300"/>
            </a:lvl4pPr>
            <a:lvl5pPr lvl="4" rtl="0" algn="l">
              <a:spcBef>
                <a:spcPts val="0"/>
              </a:spcBef>
              <a:spcAft>
                <a:spcPts val="0"/>
              </a:spcAft>
              <a:buSzPts val="1300"/>
              <a:buNone/>
              <a:defRPr sz="1300"/>
            </a:lvl5pPr>
            <a:lvl6pPr lvl="5" rtl="0" algn="l">
              <a:spcBef>
                <a:spcPts val="0"/>
              </a:spcBef>
              <a:spcAft>
                <a:spcPts val="0"/>
              </a:spcAft>
              <a:buSzPts val="1300"/>
              <a:buNone/>
              <a:defRPr sz="1300"/>
            </a:lvl6pPr>
            <a:lvl7pPr lvl="6" rtl="0" algn="l">
              <a:spcBef>
                <a:spcPts val="0"/>
              </a:spcBef>
              <a:spcAft>
                <a:spcPts val="0"/>
              </a:spcAft>
              <a:buSzPts val="1300"/>
              <a:buNone/>
              <a:defRPr sz="1300"/>
            </a:lvl7pPr>
            <a:lvl8pPr lvl="7" rtl="0" algn="l">
              <a:spcBef>
                <a:spcPts val="0"/>
              </a:spcBef>
              <a:spcAft>
                <a:spcPts val="0"/>
              </a:spcAft>
              <a:buSzPts val="1300"/>
              <a:buNone/>
              <a:defRPr sz="1300"/>
            </a:lvl8pPr>
            <a:lvl9pPr lvl="8" rtl="0" algn="l">
              <a:spcBef>
                <a:spcPts val="0"/>
              </a:spcBef>
              <a:spcAft>
                <a:spcPts val="0"/>
              </a:spcAft>
              <a:buSzPts val="1300"/>
              <a:buNone/>
              <a:defRPr sz="1300"/>
            </a:lvl9pPr>
          </a:lstStyle>
          <a:p/>
        </p:txBody>
      </p:sp>
      <p:sp>
        <p:nvSpPr>
          <p:cNvPr id="60" name="Google Shape;60;p14"/>
          <p:cNvSpPr txBox="1"/>
          <p:nvPr>
            <p:ph idx="12" type="sldNum"/>
          </p:nvPr>
        </p:nvSpPr>
        <p:spPr>
          <a:xfrm>
            <a:off x="6555842" y="4685192"/>
            <a:ext cx="2130300" cy="354300"/>
          </a:xfrm>
          <a:prstGeom prst="rect">
            <a:avLst/>
          </a:prstGeom>
          <a:noFill/>
          <a:ln>
            <a:noFill/>
          </a:ln>
        </p:spPr>
        <p:txBody>
          <a:bodyPr anchorCtr="0" anchor="t" bIns="0" lIns="0" spcFirstLastPara="1" rIns="0" wrap="square" tIns="0">
            <a:noAutofit/>
          </a:bodyPr>
          <a:lstStyle>
            <a:lvl1pPr indent="0" lvl="0"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1pPr>
            <a:lvl2pPr indent="0" lvl="1"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2pPr>
            <a:lvl3pPr indent="0" lvl="2"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3pPr>
            <a:lvl4pPr indent="0" lvl="3"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4pPr>
            <a:lvl5pPr indent="0" lvl="4"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5pPr>
            <a:lvl6pPr indent="0" lvl="5"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6pPr>
            <a:lvl7pPr indent="0" lvl="6"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7pPr>
            <a:lvl8pPr indent="0" lvl="7"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8pPr>
            <a:lvl9pPr indent="0" lvl="8"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sz="1000">
              <a:solidFill>
                <a:schemeClr val="dk2"/>
              </a:solidFill>
              <a:latin typeface="Arial"/>
              <a:ea typeface="Arial"/>
              <a:cs typeface="Arial"/>
              <a:sym typeface="Arial"/>
            </a:endParaRPr>
          </a:p>
        </p:txBody>
      </p:sp>
      <p:sp>
        <p:nvSpPr>
          <p:cNvPr id="61" name="Google Shape;61;p14"/>
          <p:cNvSpPr txBox="1"/>
          <p:nvPr>
            <p:ph idx="10" type="dt"/>
          </p:nvPr>
        </p:nvSpPr>
        <p:spPr>
          <a:xfrm>
            <a:off x="457172" y="4685192"/>
            <a:ext cx="2130300" cy="3543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rgbClr val="000000"/>
              </a:buClr>
              <a:buSzPts val="1600"/>
              <a:buChar char="●"/>
              <a:defRPr sz="1300"/>
            </a:lvl1pPr>
            <a:lvl2pPr lvl="1" rtl="0" algn="l">
              <a:spcBef>
                <a:spcPts val="0"/>
              </a:spcBef>
              <a:spcAft>
                <a:spcPts val="0"/>
              </a:spcAft>
              <a:buSzPts val="1300"/>
              <a:buNone/>
              <a:defRPr sz="1300"/>
            </a:lvl2pPr>
            <a:lvl3pPr lvl="2" rtl="0" algn="l">
              <a:spcBef>
                <a:spcPts val="0"/>
              </a:spcBef>
              <a:spcAft>
                <a:spcPts val="0"/>
              </a:spcAft>
              <a:buSzPts val="1300"/>
              <a:buNone/>
              <a:defRPr sz="1300"/>
            </a:lvl3pPr>
            <a:lvl4pPr lvl="3" rtl="0" algn="l">
              <a:spcBef>
                <a:spcPts val="0"/>
              </a:spcBef>
              <a:spcAft>
                <a:spcPts val="0"/>
              </a:spcAft>
              <a:buSzPts val="1300"/>
              <a:buNone/>
              <a:defRPr sz="1300"/>
            </a:lvl4pPr>
            <a:lvl5pPr lvl="4" rtl="0" algn="l">
              <a:spcBef>
                <a:spcPts val="0"/>
              </a:spcBef>
              <a:spcAft>
                <a:spcPts val="0"/>
              </a:spcAft>
              <a:buSzPts val="1300"/>
              <a:buNone/>
              <a:defRPr sz="1300"/>
            </a:lvl5pPr>
            <a:lvl6pPr lvl="5" rtl="0" algn="l">
              <a:spcBef>
                <a:spcPts val="0"/>
              </a:spcBef>
              <a:spcAft>
                <a:spcPts val="0"/>
              </a:spcAft>
              <a:buSzPts val="1300"/>
              <a:buNone/>
              <a:defRPr sz="1300"/>
            </a:lvl6pPr>
            <a:lvl7pPr lvl="6" rtl="0" algn="l">
              <a:spcBef>
                <a:spcPts val="0"/>
              </a:spcBef>
              <a:spcAft>
                <a:spcPts val="0"/>
              </a:spcAft>
              <a:buSzPts val="1300"/>
              <a:buNone/>
              <a:defRPr sz="1300"/>
            </a:lvl7pPr>
            <a:lvl8pPr lvl="7" rtl="0" algn="l">
              <a:spcBef>
                <a:spcPts val="0"/>
              </a:spcBef>
              <a:spcAft>
                <a:spcPts val="0"/>
              </a:spcAft>
              <a:buSzPts val="1300"/>
              <a:buNone/>
              <a:defRPr sz="1300"/>
            </a:lvl8pPr>
            <a:lvl9pPr lvl="8" rtl="0" algn="l">
              <a:spcBef>
                <a:spcPts val="0"/>
              </a:spcBef>
              <a:spcAft>
                <a:spcPts val="0"/>
              </a:spcAft>
              <a:buSzPts val="1300"/>
              <a:buNone/>
              <a:defRPr sz="13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67" name="Google Shape;67;p15"/>
          <p:cNvSpPr txBox="1"/>
          <p:nvPr/>
        </p:nvSpPr>
        <p:spPr>
          <a:xfrm>
            <a:off x="686700" y="588500"/>
            <a:ext cx="7770600" cy="738900"/>
          </a:xfrm>
          <a:prstGeom prst="rect">
            <a:avLst/>
          </a:prstGeom>
          <a:noFill/>
          <a:ln>
            <a:noFill/>
          </a:ln>
        </p:spPr>
        <p:txBody>
          <a:bodyPr anchorCtr="0" anchor="t" bIns="91425" lIns="91425" spcFirstLastPara="1" rIns="91425" wrap="square" tIns="91425">
            <a:spAutoFit/>
          </a:bodyPr>
          <a:lstStyle/>
          <a:p>
            <a:pPr indent="0" lvl="0" marL="12700" rtl="0" algn="ctr">
              <a:spcBef>
                <a:spcPts val="0"/>
              </a:spcBef>
              <a:spcAft>
                <a:spcPts val="0"/>
              </a:spcAft>
              <a:buNone/>
            </a:pPr>
            <a:r>
              <a:rPr b="1" lang="en-GB" sz="3600">
                <a:solidFill>
                  <a:schemeClr val="dk1"/>
                </a:solidFill>
                <a:latin typeface="Palatino Linotype"/>
                <a:ea typeface="Palatino Linotype"/>
                <a:cs typeface="Palatino Linotype"/>
                <a:sym typeface="Palatino Linotype"/>
              </a:rPr>
              <a:t>SOFTWARE</a:t>
            </a:r>
            <a:r>
              <a:rPr b="1" lang="en-GB" sz="3600">
                <a:solidFill>
                  <a:schemeClr val="dk1"/>
                </a:solidFill>
                <a:latin typeface="Times New Roman"/>
                <a:ea typeface="Times New Roman"/>
                <a:cs typeface="Times New Roman"/>
                <a:sym typeface="Times New Roman"/>
              </a:rPr>
              <a:t> </a:t>
            </a:r>
            <a:r>
              <a:rPr b="1" lang="en-GB" sz="3600">
                <a:solidFill>
                  <a:schemeClr val="dk1"/>
                </a:solidFill>
                <a:latin typeface="Palatino Linotype"/>
                <a:ea typeface="Palatino Linotype"/>
                <a:cs typeface="Palatino Linotype"/>
                <a:sym typeface="Palatino Linotype"/>
              </a:rPr>
              <a:t>ENGINEERING</a:t>
            </a:r>
            <a:endParaRPr sz="3600">
              <a:solidFill>
                <a:schemeClr val="dk1"/>
              </a:solidFill>
              <a:latin typeface="Palatino Linotype"/>
              <a:ea typeface="Palatino Linotype"/>
              <a:cs typeface="Palatino Linotype"/>
              <a:sym typeface="Palatino Linotype"/>
            </a:endParaRPr>
          </a:p>
        </p:txBody>
      </p:sp>
      <p:sp>
        <p:nvSpPr>
          <p:cNvPr id="68" name="Google Shape;68;p15"/>
          <p:cNvSpPr txBox="1"/>
          <p:nvPr/>
        </p:nvSpPr>
        <p:spPr>
          <a:xfrm>
            <a:off x="447750" y="1327400"/>
            <a:ext cx="8248500" cy="253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100"/>
              </a:spcBef>
              <a:spcAft>
                <a:spcPts val="0"/>
              </a:spcAft>
              <a:buClr>
                <a:schemeClr val="dk1"/>
              </a:buClr>
              <a:buSzPts val="1100"/>
              <a:buFont typeface="Arial"/>
              <a:buNone/>
            </a:pPr>
            <a:r>
              <a:rPr lang="en-GB" sz="3300">
                <a:solidFill>
                  <a:schemeClr val="dk1"/>
                </a:solidFill>
              </a:rPr>
              <a:t>UNIT – V (Part - 1)</a:t>
            </a:r>
            <a:endParaRPr sz="3300">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GB" sz="4600">
                <a:solidFill>
                  <a:schemeClr val="dk1"/>
                </a:solidFill>
              </a:rPr>
              <a:t>Quality Management</a:t>
            </a:r>
            <a:endParaRPr b="1" sz="3200">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lang="en-GB" sz="1800">
                <a:solidFill>
                  <a:schemeClr val="dk1"/>
                </a:solidFill>
              </a:rPr>
              <a:t>Text Book: Software Engineering, A practitioner’s approach</a:t>
            </a:r>
            <a:endParaRPr sz="1800">
              <a:solidFill>
                <a:schemeClr val="dk1"/>
              </a:solidFill>
            </a:endParaRPr>
          </a:p>
          <a:p>
            <a:pPr indent="0" lvl="0" marL="63500" rtl="0" algn="ctr">
              <a:lnSpc>
                <a:spcPct val="115000"/>
              </a:lnSpc>
              <a:spcBef>
                <a:spcPts val="400"/>
              </a:spcBef>
              <a:spcAft>
                <a:spcPts val="0"/>
              </a:spcAft>
              <a:buNone/>
            </a:pPr>
            <a:r>
              <a:rPr lang="en-GB" sz="1800">
                <a:solidFill>
                  <a:schemeClr val="dk1"/>
                </a:solidFill>
              </a:rPr>
              <a:t>Roger s. Pressman 6th Edition -McGraw-Hill</a:t>
            </a:r>
            <a:endParaRPr sz="44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0" y="0"/>
            <a:ext cx="9261614" cy="5209669"/>
          </a:xfrm>
          <a:prstGeom prst="rect">
            <a:avLst/>
          </a:prstGeom>
          <a:noFill/>
          <a:ln>
            <a:noFill/>
          </a:ln>
        </p:spPr>
      </p:pic>
      <p:sp>
        <p:nvSpPr>
          <p:cNvPr id="131" name="Google Shape;131;p24"/>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Role of the SQA Group</a:t>
            </a:r>
            <a:endParaRPr b="1" sz="2900">
              <a:solidFill>
                <a:schemeClr val="dk1"/>
              </a:solidFill>
            </a:endParaRPr>
          </a:p>
        </p:txBody>
      </p:sp>
      <p:sp>
        <p:nvSpPr>
          <p:cNvPr id="132" name="Google Shape;132;p24"/>
          <p:cNvSpPr txBox="1"/>
          <p:nvPr/>
        </p:nvSpPr>
        <p:spPr>
          <a:xfrm>
            <a:off x="0" y="493963"/>
            <a:ext cx="9261600" cy="4470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b="1" lang="en-GB" sz="1600">
                <a:solidFill>
                  <a:schemeClr val="dk1"/>
                </a:solidFill>
                <a:highlight>
                  <a:schemeClr val="lt1"/>
                </a:highlight>
              </a:rPr>
              <a:t>Reviews </a:t>
            </a:r>
            <a:r>
              <a:rPr b="1" lang="en-GB" sz="1600">
                <a:solidFill>
                  <a:schemeClr val="dk1"/>
                </a:solidFill>
              </a:rPr>
              <a:t>software engineering activities to verify compliance with the defined software process</a:t>
            </a:r>
            <a:endParaRPr b="1" sz="16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GB" sz="1000">
                <a:solidFill>
                  <a:schemeClr val="dk1"/>
                </a:solidFill>
              </a:rPr>
              <a:t>◼ </a:t>
            </a:r>
            <a:r>
              <a:rPr lang="en-GB" sz="1600">
                <a:solidFill>
                  <a:schemeClr val="dk1"/>
                </a:solidFill>
              </a:rPr>
              <a:t>identifies, documents and tracks deviations from the process and verifies that corrections have been made.</a:t>
            </a:r>
            <a:endParaRPr sz="16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GB" sz="1000">
                <a:solidFill>
                  <a:schemeClr val="dk1"/>
                </a:solidFill>
              </a:rPr>
              <a:t>◼ </a:t>
            </a:r>
            <a:r>
              <a:rPr b="1" lang="en-GB" sz="1600">
                <a:solidFill>
                  <a:schemeClr val="dk1"/>
                </a:solidFill>
              </a:rPr>
              <a:t>Audits designated software work products to verify compliance with those defined as part of the software process</a:t>
            </a:r>
            <a:endParaRPr b="1" sz="16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GB" sz="1600">
                <a:solidFill>
                  <a:schemeClr val="dk1"/>
                </a:solidFill>
              </a:rPr>
              <a:t>reviews selected work products; identifies, documents and tracks deviations; verifies that corrections have been made</a:t>
            </a:r>
            <a:endParaRPr sz="16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GB" sz="1000">
                <a:solidFill>
                  <a:schemeClr val="dk1"/>
                </a:solidFill>
              </a:rPr>
              <a:t>◼ </a:t>
            </a:r>
            <a:r>
              <a:rPr lang="en-GB" sz="1600">
                <a:solidFill>
                  <a:schemeClr val="dk1"/>
                </a:solidFill>
              </a:rPr>
              <a:t>periodically reports the results of its work to the project manager.</a:t>
            </a:r>
            <a:r>
              <a:rPr lang="en-GB" sz="1000">
                <a:solidFill>
                  <a:schemeClr val="dk1"/>
                </a:solidFill>
              </a:rPr>
              <a:t>◼ </a:t>
            </a:r>
            <a:r>
              <a:rPr b="1" lang="en-GB" sz="1600">
                <a:solidFill>
                  <a:schemeClr val="dk1"/>
                </a:solidFill>
              </a:rPr>
              <a:t>Ensures that deviations in software work and work products are</a:t>
            </a:r>
            <a:endParaRPr b="1" sz="16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b="1" lang="en-GB" sz="1600">
                <a:solidFill>
                  <a:schemeClr val="dk1"/>
                </a:solidFill>
              </a:rPr>
              <a:t>documented and handled according to a documented procedure</a:t>
            </a:r>
            <a:r>
              <a:rPr lang="en-GB" sz="1000">
                <a:solidFill>
                  <a:schemeClr val="dk1"/>
                </a:solidFill>
              </a:rPr>
              <a:t>◼ </a:t>
            </a:r>
            <a:r>
              <a:rPr b="1" lang="en-GB" sz="1600">
                <a:solidFill>
                  <a:schemeClr val="dk1"/>
                </a:solidFill>
              </a:rPr>
              <a:t>Records any noncompliance and reports to senior management</a:t>
            </a:r>
            <a:endParaRPr b="1" sz="1600">
              <a:solidFill>
                <a:schemeClr val="dk1"/>
              </a:solidFill>
            </a:endParaRPr>
          </a:p>
          <a:p>
            <a:pPr indent="0" lvl="0" marL="0" rtl="0" algn="just">
              <a:lnSpc>
                <a:spcPct val="115000"/>
              </a:lnSpc>
              <a:spcBef>
                <a:spcPts val="1200"/>
              </a:spcBef>
              <a:spcAft>
                <a:spcPts val="1200"/>
              </a:spcAft>
              <a:buNone/>
            </a:pPr>
            <a:r>
              <a:rPr lang="en-GB" sz="1600">
                <a:solidFill>
                  <a:schemeClr val="dk1"/>
                </a:solidFill>
              </a:rPr>
              <a:t>Non-compliance items are tracked until they are resolved</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0" y="0"/>
            <a:ext cx="9261614" cy="5209669"/>
          </a:xfrm>
          <a:prstGeom prst="rect">
            <a:avLst/>
          </a:prstGeom>
          <a:noFill/>
          <a:ln>
            <a:noFill/>
          </a:ln>
        </p:spPr>
      </p:pic>
      <p:sp>
        <p:nvSpPr>
          <p:cNvPr id="138" name="Google Shape;138;p25"/>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What Are Reviews?</a:t>
            </a:r>
            <a:endParaRPr b="1" sz="2900">
              <a:solidFill>
                <a:schemeClr val="dk1"/>
              </a:solidFill>
            </a:endParaRPr>
          </a:p>
        </p:txBody>
      </p:sp>
      <p:sp>
        <p:nvSpPr>
          <p:cNvPr id="139" name="Google Shape;139;p25"/>
          <p:cNvSpPr txBox="1"/>
          <p:nvPr/>
        </p:nvSpPr>
        <p:spPr>
          <a:xfrm>
            <a:off x="-12" y="1016700"/>
            <a:ext cx="8899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t/>
            </a:r>
            <a:endParaRPr sz="2100">
              <a:solidFill>
                <a:schemeClr val="accent1"/>
              </a:solidFill>
            </a:endParaRPr>
          </a:p>
        </p:txBody>
      </p:sp>
      <p:sp>
        <p:nvSpPr>
          <p:cNvPr id="140" name="Google Shape;140;p25"/>
          <p:cNvSpPr txBox="1"/>
          <p:nvPr/>
        </p:nvSpPr>
        <p:spPr>
          <a:xfrm>
            <a:off x="13" y="745725"/>
            <a:ext cx="9261600" cy="18285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1200"/>
              </a:spcBef>
              <a:spcAft>
                <a:spcPts val="0"/>
              </a:spcAft>
              <a:buClr>
                <a:schemeClr val="dk1"/>
              </a:buClr>
              <a:buSzPts val="1400"/>
              <a:buChar char="●"/>
            </a:pPr>
            <a:r>
              <a:rPr lang="en-GB" sz="1200">
                <a:solidFill>
                  <a:schemeClr val="dk1"/>
                </a:solidFill>
              </a:rPr>
              <a:t> </a:t>
            </a:r>
            <a:r>
              <a:rPr lang="en-GB" sz="2400">
                <a:solidFill>
                  <a:schemeClr val="dk1"/>
                </a:solidFill>
              </a:rPr>
              <a:t>Meeting conducted by technical people for technical people</a:t>
            </a:r>
            <a:endParaRPr sz="1200">
              <a:solidFill>
                <a:schemeClr val="dk1"/>
              </a:solidFill>
            </a:endParaRPr>
          </a:p>
          <a:p>
            <a:pPr indent="-317500" lvl="0" marL="457200" rtl="0" algn="just">
              <a:lnSpc>
                <a:spcPct val="115000"/>
              </a:lnSpc>
              <a:spcBef>
                <a:spcPts val="0"/>
              </a:spcBef>
              <a:spcAft>
                <a:spcPts val="0"/>
              </a:spcAft>
              <a:buClr>
                <a:schemeClr val="dk1"/>
              </a:buClr>
              <a:buSzPts val="1400"/>
              <a:buChar char="●"/>
            </a:pPr>
            <a:r>
              <a:rPr lang="en-GB" sz="2400">
                <a:solidFill>
                  <a:schemeClr val="dk1"/>
                </a:solidFill>
              </a:rPr>
              <a:t>Technical assessment of a work product created during the software engineering process</a:t>
            </a:r>
            <a:endParaRPr sz="2400">
              <a:solidFill>
                <a:schemeClr val="dk1"/>
              </a:solidFill>
            </a:endParaRPr>
          </a:p>
          <a:p>
            <a:pPr indent="-317500" lvl="0" marL="457200" rtl="0" algn="just">
              <a:lnSpc>
                <a:spcPct val="115000"/>
              </a:lnSpc>
              <a:spcBef>
                <a:spcPts val="0"/>
              </a:spcBef>
              <a:spcAft>
                <a:spcPts val="0"/>
              </a:spcAft>
              <a:buClr>
                <a:schemeClr val="dk1"/>
              </a:buClr>
              <a:buSzPts val="1400"/>
              <a:buChar char="●"/>
            </a:pPr>
            <a:r>
              <a:rPr lang="en-GB" sz="2400">
                <a:solidFill>
                  <a:schemeClr val="dk1"/>
                </a:solidFill>
              </a:rPr>
              <a:t>Software quality assurance mechanism a training ground</a:t>
            </a:r>
            <a:endParaRPr sz="2000">
              <a:solidFill>
                <a:schemeClr val="dk1"/>
              </a:solidFill>
            </a:endParaRPr>
          </a:p>
        </p:txBody>
      </p:sp>
      <p:sp>
        <p:nvSpPr>
          <p:cNvPr id="141" name="Google Shape;141;p25"/>
          <p:cNvSpPr txBox="1"/>
          <p:nvPr/>
        </p:nvSpPr>
        <p:spPr>
          <a:xfrm>
            <a:off x="-25" y="2837475"/>
            <a:ext cx="92616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What Are Reviews Are Not?</a:t>
            </a:r>
            <a:endParaRPr b="1" sz="2900">
              <a:solidFill>
                <a:schemeClr val="dk1"/>
              </a:solidFill>
            </a:endParaRPr>
          </a:p>
        </p:txBody>
      </p:sp>
      <p:sp>
        <p:nvSpPr>
          <p:cNvPr id="142" name="Google Shape;142;p25"/>
          <p:cNvSpPr txBox="1"/>
          <p:nvPr/>
        </p:nvSpPr>
        <p:spPr>
          <a:xfrm>
            <a:off x="25" y="3407975"/>
            <a:ext cx="9261600" cy="14037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1200"/>
              </a:spcBef>
              <a:spcAft>
                <a:spcPts val="0"/>
              </a:spcAft>
              <a:buClr>
                <a:schemeClr val="dk1"/>
              </a:buClr>
              <a:buSzPts val="1400"/>
              <a:buChar char="●"/>
            </a:pPr>
            <a:r>
              <a:rPr lang="en-GB" sz="1200">
                <a:solidFill>
                  <a:schemeClr val="dk1"/>
                </a:solidFill>
              </a:rPr>
              <a:t> </a:t>
            </a:r>
            <a:r>
              <a:rPr lang="en-GB" sz="2400">
                <a:solidFill>
                  <a:schemeClr val="dk1"/>
                </a:solidFill>
              </a:rPr>
              <a:t>A project summary or progress assessment</a:t>
            </a:r>
            <a:endParaRPr sz="2400">
              <a:solidFill>
                <a:schemeClr val="dk1"/>
              </a:solidFill>
            </a:endParaRPr>
          </a:p>
          <a:p>
            <a:pPr indent="-317500" lvl="0" marL="457200" rtl="0" algn="just">
              <a:lnSpc>
                <a:spcPct val="115000"/>
              </a:lnSpc>
              <a:spcBef>
                <a:spcPts val="0"/>
              </a:spcBef>
              <a:spcAft>
                <a:spcPts val="0"/>
              </a:spcAft>
              <a:buClr>
                <a:schemeClr val="dk1"/>
              </a:buClr>
              <a:buSzPts val="1400"/>
              <a:buChar char="●"/>
            </a:pPr>
            <a:r>
              <a:rPr lang="en-GB" sz="1200">
                <a:solidFill>
                  <a:schemeClr val="dk1"/>
                </a:solidFill>
              </a:rPr>
              <a:t> </a:t>
            </a:r>
            <a:r>
              <a:rPr lang="en-GB" sz="2400">
                <a:solidFill>
                  <a:schemeClr val="dk1"/>
                </a:solidFill>
              </a:rPr>
              <a:t>A meeting intended solely to impart information </a:t>
            </a:r>
            <a:endParaRPr sz="2400">
              <a:solidFill>
                <a:schemeClr val="dk1"/>
              </a:solidFill>
            </a:endParaRPr>
          </a:p>
          <a:p>
            <a:pPr indent="-317500" lvl="0" marL="457200" rtl="0" algn="just">
              <a:lnSpc>
                <a:spcPct val="115000"/>
              </a:lnSpc>
              <a:spcBef>
                <a:spcPts val="0"/>
              </a:spcBef>
              <a:spcAft>
                <a:spcPts val="0"/>
              </a:spcAft>
              <a:buClr>
                <a:schemeClr val="dk1"/>
              </a:buClr>
              <a:buSzPts val="1400"/>
              <a:buChar char="●"/>
            </a:pPr>
            <a:r>
              <a:rPr lang="en-GB" sz="1200">
                <a:solidFill>
                  <a:schemeClr val="dk1"/>
                </a:solidFill>
              </a:rPr>
              <a:t> </a:t>
            </a:r>
            <a:r>
              <a:rPr lang="en-GB" sz="2400">
                <a:solidFill>
                  <a:schemeClr val="dk1"/>
                </a:solidFill>
              </a:rPr>
              <a:t>A mechanism for political or personal reprisal!</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p:cNvPicPr preferRelativeResize="0"/>
          <p:nvPr/>
        </p:nvPicPr>
        <p:blipFill>
          <a:blip r:embed="rId3">
            <a:alphaModFix/>
          </a:blip>
          <a:stretch>
            <a:fillRect/>
          </a:stretch>
        </p:blipFill>
        <p:spPr>
          <a:xfrm>
            <a:off x="0" y="0"/>
            <a:ext cx="9261614" cy="5209669"/>
          </a:xfrm>
          <a:prstGeom prst="rect">
            <a:avLst/>
          </a:prstGeom>
          <a:noFill/>
          <a:ln>
            <a:noFill/>
          </a:ln>
        </p:spPr>
      </p:pic>
      <p:sp>
        <p:nvSpPr>
          <p:cNvPr id="148" name="Google Shape;148;p26"/>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The Players</a:t>
            </a:r>
            <a:endParaRPr b="1" sz="2900">
              <a:solidFill>
                <a:schemeClr val="dk1"/>
              </a:solidFill>
            </a:endParaRPr>
          </a:p>
        </p:txBody>
      </p:sp>
      <p:pic>
        <p:nvPicPr>
          <p:cNvPr id="149" name="Google Shape;149;p26"/>
          <p:cNvPicPr preferRelativeResize="0"/>
          <p:nvPr/>
        </p:nvPicPr>
        <p:blipFill>
          <a:blip r:embed="rId4">
            <a:alphaModFix/>
          </a:blip>
          <a:stretch>
            <a:fillRect/>
          </a:stretch>
        </p:blipFill>
        <p:spPr>
          <a:xfrm>
            <a:off x="1990790" y="884338"/>
            <a:ext cx="5162426" cy="3374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7"/>
          <p:cNvPicPr preferRelativeResize="0"/>
          <p:nvPr/>
        </p:nvPicPr>
        <p:blipFill>
          <a:blip r:embed="rId3">
            <a:alphaModFix/>
          </a:blip>
          <a:stretch>
            <a:fillRect/>
          </a:stretch>
        </p:blipFill>
        <p:spPr>
          <a:xfrm>
            <a:off x="0" y="0"/>
            <a:ext cx="9261614" cy="5209669"/>
          </a:xfrm>
          <a:prstGeom prst="rect">
            <a:avLst/>
          </a:prstGeom>
          <a:noFill/>
          <a:ln>
            <a:noFill/>
          </a:ln>
        </p:spPr>
      </p:pic>
      <p:sp>
        <p:nvSpPr>
          <p:cNvPr id="155" name="Google Shape;155;p27"/>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Review Guidelines</a:t>
            </a:r>
            <a:endParaRPr b="1" sz="2900">
              <a:solidFill>
                <a:schemeClr val="dk1"/>
              </a:solidFill>
            </a:endParaRPr>
          </a:p>
        </p:txBody>
      </p:sp>
      <p:sp>
        <p:nvSpPr>
          <p:cNvPr id="156" name="Google Shape;156;p27"/>
          <p:cNvSpPr txBox="1"/>
          <p:nvPr/>
        </p:nvSpPr>
        <p:spPr>
          <a:xfrm>
            <a:off x="-12" y="1016700"/>
            <a:ext cx="8899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t/>
            </a:r>
            <a:endParaRPr sz="2100">
              <a:solidFill>
                <a:schemeClr val="accent1"/>
              </a:solidFill>
            </a:endParaRPr>
          </a:p>
        </p:txBody>
      </p:sp>
      <p:sp>
        <p:nvSpPr>
          <p:cNvPr id="157" name="Google Shape;157;p27"/>
          <p:cNvSpPr txBox="1"/>
          <p:nvPr/>
        </p:nvSpPr>
        <p:spPr>
          <a:xfrm>
            <a:off x="-58800" y="776850"/>
            <a:ext cx="92616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100">
              <a:solidFill>
                <a:schemeClr val="dk1"/>
              </a:solidFill>
            </a:endParaRPr>
          </a:p>
        </p:txBody>
      </p:sp>
      <p:sp>
        <p:nvSpPr>
          <p:cNvPr id="158" name="Google Shape;158;p27"/>
          <p:cNvSpPr txBox="1"/>
          <p:nvPr/>
        </p:nvSpPr>
        <p:spPr>
          <a:xfrm>
            <a:off x="0" y="631200"/>
            <a:ext cx="9261600" cy="40281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1200"/>
              </a:spcBef>
              <a:spcAft>
                <a:spcPts val="0"/>
              </a:spcAft>
              <a:buClr>
                <a:schemeClr val="dk1"/>
              </a:buClr>
              <a:buSzPts val="2200"/>
              <a:buChar char="●"/>
            </a:pPr>
            <a:r>
              <a:rPr lang="en-GB" sz="2200">
                <a:solidFill>
                  <a:schemeClr val="dk1"/>
                </a:solidFill>
              </a:rPr>
              <a:t>Review the product, not the Producer</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GB" sz="2200">
                <a:solidFill>
                  <a:schemeClr val="dk1"/>
                </a:solidFill>
              </a:rPr>
              <a:t>Set an agenda and maintain it</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GB" sz="2200">
                <a:solidFill>
                  <a:schemeClr val="dk1"/>
                </a:solidFill>
              </a:rPr>
              <a:t>Limit debate and rebuttal</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GB" sz="2200">
                <a:solidFill>
                  <a:schemeClr val="dk1"/>
                </a:solidFill>
              </a:rPr>
              <a:t>Enunciate problem areas, but don’t attempt to solve every problem noted</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GB" sz="2200">
                <a:solidFill>
                  <a:schemeClr val="dk1"/>
                </a:solidFill>
              </a:rPr>
              <a:t>Take written notes</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GB" sz="2200">
                <a:solidFill>
                  <a:schemeClr val="dk1"/>
                </a:solidFill>
              </a:rPr>
              <a:t>Limit the number of participants and insist upon advance preparation</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GB" sz="2200">
                <a:solidFill>
                  <a:schemeClr val="dk1"/>
                </a:solidFill>
              </a:rPr>
              <a:t>Develop a checklist for each product that is likely to be reviewed</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GB" sz="2200">
                <a:solidFill>
                  <a:schemeClr val="dk1"/>
                </a:solidFill>
              </a:rPr>
              <a:t>Allocate resources and schedule time for FTRs Conduct meaningful training for all reviewers Review your early reviews</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8"/>
          <p:cNvPicPr preferRelativeResize="0"/>
          <p:nvPr/>
        </p:nvPicPr>
        <p:blipFill>
          <a:blip r:embed="rId3">
            <a:alphaModFix/>
          </a:blip>
          <a:stretch>
            <a:fillRect/>
          </a:stretch>
        </p:blipFill>
        <p:spPr>
          <a:xfrm>
            <a:off x="0" y="0"/>
            <a:ext cx="9261614" cy="5209669"/>
          </a:xfrm>
          <a:prstGeom prst="rect">
            <a:avLst/>
          </a:prstGeom>
          <a:noFill/>
          <a:ln>
            <a:noFill/>
          </a:ln>
        </p:spPr>
      </p:pic>
      <p:sp>
        <p:nvSpPr>
          <p:cNvPr id="164" name="Google Shape;164;p28"/>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Review Options Matrix</a:t>
            </a:r>
            <a:endParaRPr b="1" sz="2900">
              <a:solidFill>
                <a:schemeClr val="dk1"/>
              </a:solidFill>
            </a:endParaRPr>
          </a:p>
        </p:txBody>
      </p:sp>
      <p:pic>
        <p:nvPicPr>
          <p:cNvPr id="165" name="Google Shape;165;p28"/>
          <p:cNvPicPr preferRelativeResize="0"/>
          <p:nvPr/>
        </p:nvPicPr>
        <p:blipFill>
          <a:blip r:embed="rId4">
            <a:alphaModFix/>
          </a:blip>
          <a:stretch>
            <a:fillRect/>
          </a:stretch>
        </p:blipFill>
        <p:spPr>
          <a:xfrm>
            <a:off x="1110474" y="716175"/>
            <a:ext cx="7040673" cy="39613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9"/>
          <p:cNvPicPr preferRelativeResize="0"/>
          <p:nvPr/>
        </p:nvPicPr>
        <p:blipFill>
          <a:blip r:embed="rId3">
            <a:alphaModFix/>
          </a:blip>
          <a:stretch>
            <a:fillRect/>
          </a:stretch>
        </p:blipFill>
        <p:spPr>
          <a:xfrm>
            <a:off x="0" y="0"/>
            <a:ext cx="9261614" cy="5209669"/>
          </a:xfrm>
          <a:prstGeom prst="rect">
            <a:avLst/>
          </a:prstGeom>
          <a:noFill/>
          <a:ln>
            <a:noFill/>
          </a:ln>
        </p:spPr>
      </p:pic>
      <p:sp>
        <p:nvSpPr>
          <p:cNvPr id="171" name="Google Shape;171;p29"/>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3600">
                <a:solidFill>
                  <a:schemeClr val="dk1"/>
                </a:solidFill>
              </a:rPr>
              <a:t>Metrics Derived from Reviews</a:t>
            </a:r>
            <a:endParaRPr b="1" sz="2900">
              <a:solidFill>
                <a:schemeClr val="dk1"/>
              </a:solidFill>
            </a:endParaRPr>
          </a:p>
        </p:txBody>
      </p:sp>
      <p:sp>
        <p:nvSpPr>
          <p:cNvPr id="172" name="Google Shape;172;p29"/>
          <p:cNvSpPr txBox="1"/>
          <p:nvPr/>
        </p:nvSpPr>
        <p:spPr>
          <a:xfrm>
            <a:off x="8713" y="965050"/>
            <a:ext cx="9244200" cy="34818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Char char="●"/>
            </a:pPr>
            <a:r>
              <a:rPr lang="en-GB" sz="2100">
                <a:solidFill>
                  <a:schemeClr val="dk1"/>
                </a:solidFill>
              </a:rPr>
              <a:t>inspection time per page of documentation </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rPr>
              <a:t>inspection time per KLOC or FP</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rPr>
              <a:t>inspection effort per KLOC or FP</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rPr>
              <a:t>errors uncovered per reviewer hour</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rPr>
              <a:t>errors uncovered per preparation hour</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rPr>
              <a:t>errors uncovered per SE task (e.g., design)</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rPr>
              <a:t>number of minor errors (e.g., typos)</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rPr>
              <a:t>number of major errors (e.g., nonconformance to req.)</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rPr>
              <a:t>number of errors found during preparation</a:t>
            </a:r>
            <a:endParaRPr sz="21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0"/>
          <p:cNvPicPr preferRelativeResize="0"/>
          <p:nvPr/>
        </p:nvPicPr>
        <p:blipFill>
          <a:blip r:embed="rId3">
            <a:alphaModFix/>
          </a:blip>
          <a:stretch>
            <a:fillRect/>
          </a:stretch>
        </p:blipFill>
        <p:spPr>
          <a:xfrm>
            <a:off x="0" y="0"/>
            <a:ext cx="9261614" cy="5209669"/>
          </a:xfrm>
          <a:prstGeom prst="rect">
            <a:avLst/>
          </a:prstGeom>
          <a:noFill/>
          <a:ln>
            <a:noFill/>
          </a:ln>
        </p:spPr>
      </p:pic>
      <p:sp>
        <p:nvSpPr>
          <p:cNvPr id="178" name="Google Shape;178;p30"/>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Statistical SQA</a:t>
            </a:r>
            <a:endParaRPr b="1" sz="2900">
              <a:solidFill>
                <a:schemeClr val="dk1"/>
              </a:solidFill>
            </a:endParaRPr>
          </a:p>
        </p:txBody>
      </p:sp>
      <p:sp>
        <p:nvSpPr>
          <p:cNvPr id="179" name="Google Shape;179;p30"/>
          <p:cNvSpPr txBox="1"/>
          <p:nvPr/>
        </p:nvSpPr>
        <p:spPr>
          <a:xfrm>
            <a:off x="-12" y="1016700"/>
            <a:ext cx="8899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t/>
            </a:r>
            <a:endParaRPr sz="2100">
              <a:solidFill>
                <a:schemeClr val="accent1"/>
              </a:solidFill>
            </a:endParaRPr>
          </a:p>
        </p:txBody>
      </p:sp>
      <p:sp>
        <p:nvSpPr>
          <p:cNvPr id="180" name="Google Shape;180;p30"/>
          <p:cNvSpPr txBox="1"/>
          <p:nvPr/>
        </p:nvSpPr>
        <p:spPr>
          <a:xfrm>
            <a:off x="-58800" y="776850"/>
            <a:ext cx="92616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100">
              <a:solidFill>
                <a:schemeClr val="dk1"/>
              </a:solidFill>
            </a:endParaRPr>
          </a:p>
        </p:txBody>
      </p:sp>
      <p:pic>
        <p:nvPicPr>
          <p:cNvPr id="181" name="Google Shape;181;p30"/>
          <p:cNvPicPr preferRelativeResize="0"/>
          <p:nvPr/>
        </p:nvPicPr>
        <p:blipFill>
          <a:blip r:embed="rId4">
            <a:alphaModFix/>
          </a:blip>
          <a:stretch>
            <a:fillRect/>
          </a:stretch>
        </p:blipFill>
        <p:spPr>
          <a:xfrm>
            <a:off x="1004361" y="564450"/>
            <a:ext cx="7135273" cy="401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1"/>
          <p:cNvPicPr preferRelativeResize="0"/>
          <p:nvPr/>
        </p:nvPicPr>
        <p:blipFill>
          <a:blip r:embed="rId3">
            <a:alphaModFix/>
          </a:blip>
          <a:stretch>
            <a:fillRect/>
          </a:stretch>
        </p:blipFill>
        <p:spPr>
          <a:xfrm>
            <a:off x="0" y="0"/>
            <a:ext cx="9261614" cy="5209669"/>
          </a:xfrm>
          <a:prstGeom prst="rect">
            <a:avLst/>
          </a:prstGeom>
          <a:noFill/>
          <a:ln>
            <a:noFill/>
          </a:ln>
        </p:spPr>
      </p:pic>
      <p:sp>
        <p:nvSpPr>
          <p:cNvPr id="187" name="Google Shape;187;p31"/>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Six - Sigma for Software Engineering</a:t>
            </a:r>
            <a:endParaRPr b="1" sz="2900">
              <a:solidFill>
                <a:schemeClr val="dk1"/>
              </a:solidFill>
            </a:endParaRPr>
          </a:p>
        </p:txBody>
      </p:sp>
      <p:sp>
        <p:nvSpPr>
          <p:cNvPr id="188" name="Google Shape;188;p31"/>
          <p:cNvSpPr txBox="1"/>
          <p:nvPr/>
        </p:nvSpPr>
        <p:spPr>
          <a:xfrm>
            <a:off x="-12" y="1016700"/>
            <a:ext cx="8899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t/>
            </a:r>
            <a:endParaRPr sz="2100">
              <a:solidFill>
                <a:schemeClr val="accent1"/>
              </a:solidFill>
            </a:endParaRPr>
          </a:p>
        </p:txBody>
      </p:sp>
      <p:sp>
        <p:nvSpPr>
          <p:cNvPr id="189" name="Google Shape;189;p31"/>
          <p:cNvSpPr txBox="1"/>
          <p:nvPr/>
        </p:nvSpPr>
        <p:spPr>
          <a:xfrm>
            <a:off x="-58800" y="776850"/>
            <a:ext cx="92616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100">
              <a:solidFill>
                <a:schemeClr val="dk1"/>
              </a:solidFill>
            </a:endParaRPr>
          </a:p>
        </p:txBody>
      </p:sp>
      <p:sp>
        <p:nvSpPr>
          <p:cNvPr id="190" name="Google Shape;190;p31"/>
          <p:cNvSpPr txBox="1"/>
          <p:nvPr/>
        </p:nvSpPr>
        <p:spPr>
          <a:xfrm>
            <a:off x="129475" y="776850"/>
            <a:ext cx="90732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700"/>
              </a:spcBef>
              <a:spcAft>
                <a:spcPts val="0"/>
              </a:spcAft>
              <a:buNone/>
            </a:pPr>
            <a:r>
              <a:t/>
            </a:r>
            <a:endParaRPr sz="1800">
              <a:solidFill>
                <a:schemeClr val="dk1"/>
              </a:solidFill>
            </a:endParaRPr>
          </a:p>
        </p:txBody>
      </p:sp>
      <p:sp>
        <p:nvSpPr>
          <p:cNvPr id="191" name="Google Shape;191;p31"/>
          <p:cNvSpPr txBox="1"/>
          <p:nvPr/>
        </p:nvSpPr>
        <p:spPr>
          <a:xfrm>
            <a:off x="12" y="720400"/>
            <a:ext cx="9261600" cy="4108200"/>
          </a:xfrm>
          <a:prstGeom prst="rect">
            <a:avLst/>
          </a:prstGeom>
          <a:noFill/>
          <a:ln>
            <a:noFill/>
          </a:ln>
        </p:spPr>
        <p:txBody>
          <a:bodyPr anchorCtr="0" anchor="t" bIns="91425" lIns="91425" spcFirstLastPara="1" rIns="91425" wrap="square" tIns="91425">
            <a:spAutoFit/>
          </a:bodyPr>
          <a:lstStyle/>
          <a:p>
            <a:pPr indent="-355600" lvl="0" marL="457200" rtl="0" algn="just">
              <a:lnSpc>
                <a:spcPct val="115000"/>
              </a:lnSpc>
              <a:spcBef>
                <a:spcPts val="1200"/>
              </a:spcBef>
              <a:spcAft>
                <a:spcPts val="0"/>
              </a:spcAft>
              <a:buClr>
                <a:schemeClr val="dk1"/>
              </a:buClr>
              <a:buSzPts val="2000"/>
              <a:buChar char="●"/>
            </a:pPr>
            <a:r>
              <a:rPr lang="en-GB" sz="2000">
                <a:solidFill>
                  <a:schemeClr val="dk1"/>
                </a:solidFill>
              </a:rPr>
              <a:t>The term “six sigma” is derived from six standard deviations 3,4 instances (defects) per million occurrences — implying an extremely high quality standard.</a:t>
            </a:r>
            <a:endParaRPr sz="2000">
              <a:solidFill>
                <a:schemeClr val="dk1"/>
              </a:solidFill>
            </a:endParaRPr>
          </a:p>
          <a:p>
            <a:pPr indent="-355600" lvl="0" marL="457200" rtl="0" algn="just">
              <a:lnSpc>
                <a:spcPct val="115000"/>
              </a:lnSpc>
              <a:spcBef>
                <a:spcPts val="0"/>
              </a:spcBef>
              <a:spcAft>
                <a:spcPts val="0"/>
              </a:spcAft>
              <a:buClr>
                <a:schemeClr val="dk1"/>
              </a:buClr>
              <a:buSzPts val="2000"/>
              <a:buChar char="●"/>
            </a:pPr>
            <a:r>
              <a:rPr lang="en-GB" sz="2000">
                <a:solidFill>
                  <a:schemeClr val="dk1"/>
                </a:solidFill>
              </a:rPr>
              <a:t>The Six Sigma methodology defines five core steps:</a:t>
            </a:r>
            <a:endParaRPr sz="1800">
              <a:solidFill>
                <a:schemeClr val="dk1"/>
              </a:solidFill>
            </a:endParaRPr>
          </a:p>
          <a:p>
            <a:pPr indent="-342900" lvl="1" marL="914400" rtl="0" algn="just">
              <a:lnSpc>
                <a:spcPct val="115000"/>
              </a:lnSpc>
              <a:spcBef>
                <a:spcPts val="0"/>
              </a:spcBef>
              <a:spcAft>
                <a:spcPts val="0"/>
              </a:spcAft>
              <a:buClr>
                <a:schemeClr val="dk1"/>
              </a:buClr>
              <a:buSzPts val="1800"/>
              <a:buChar char="○"/>
            </a:pPr>
            <a:r>
              <a:rPr i="1" lang="en-GB" sz="1800">
                <a:solidFill>
                  <a:schemeClr val="dk1"/>
                </a:solidFill>
              </a:rPr>
              <a:t>Define </a:t>
            </a:r>
            <a:r>
              <a:rPr lang="en-GB" sz="1800">
                <a:solidFill>
                  <a:schemeClr val="dk1"/>
                </a:solidFill>
              </a:rPr>
              <a:t>customer requirements and deliverables and project goals via well defined methods of customer communication </a:t>
            </a:r>
            <a:endParaRPr sz="1300">
              <a:solidFill>
                <a:schemeClr val="dk1"/>
              </a:solidFill>
            </a:endParaRPr>
          </a:p>
          <a:p>
            <a:pPr indent="-342900" lvl="1" marL="914400" rtl="0" algn="just">
              <a:lnSpc>
                <a:spcPct val="115000"/>
              </a:lnSpc>
              <a:spcBef>
                <a:spcPts val="0"/>
              </a:spcBef>
              <a:spcAft>
                <a:spcPts val="0"/>
              </a:spcAft>
              <a:buClr>
                <a:schemeClr val="dk1"/>
              </a:buClr>
              <a:buSzPts val="1800"/>
              <a:buChar char="○"/>
            </a:pPr>
            <a:r>
              <a:rPr i="1" lang="en-GB" sz="1800">
                <a:solidFill>
                  <a:schemeClr val="dk1"/>
                </a:solidFill>
              </a:rPr>
              <a:t>Measure </a:t>
            </a:r>
            <a:r>
              <a:rPr lang="en-GB" sz="1800">
                <a:solidFill>
                  <a:schemeClr val="dk1"/>
                </a:solidFill>
              </a:rPr>
              <a:t>the existing process and its output to determine current quality</a:t>
            </a:r>
            <a:br>
              <a:rPr i="1" lang="en-GB" sz="1800">
                <a:solidFill>
                  <a:schemeClr val="dk1"/>
                </a:solidFill>
              </a:rPr>
            </a:br>
            <a:r>
              <a:rPr lang="en-GB" sz="1800">
                <a:solidFill>
                  <a:schemeClr val="dk1"/>
                </a:solidFill>
              </a:rPr>
              <a:t>performance (collect defect metrics)</a:t>
            </a:r>
            <a:endParaRPr sz="1800">
              <a:solidFill>
                <a:schemeClr val="dk1"/>
              </a:solidFill>
            </a:endParaRPr>
          </a:p>
          <a:p>
            <a:pPr indent="-342900" lvl="1" marL="914400" rtl="0" algn="just">
              <a:lnSpc>
                <a:spcPct val="115000"/>
              </a:lnSpc>
              <a:spcBef>
                <a:spcPts val="0"/>
              </a:spcBef>
              <a:spcAft>
                <a:spcPts val="0"/>
              </a:spcAft>
              <a:buClr>
                <a:schemeClr val="dk1"/>
              </a:buClr>
              <a:buSzPts val="1800"/>
              <a:buChar char="○"/>
            </a:pPr>
            <a:r>
              <a:rPr i="1" lang="en-GB" sz="1800">
                <a:solidFill>
                  <a:schemeClr val="dk1"/>
                </a:solidFill>
              </a:rPr>
              <a:t>Analyze </a:t>
            </a:r>
            <a:r>
              <a:rPr lang="en-GB" sz="1800">
                <a:solidFill>
                  <a:schemeClr val="dk1"/>
                </a:solidFill>
              </a:rPr>
              <a:t>defect metrics and determine the vital few causes</a:t>
            </a:r>
            <a:endParaRPr i="1" sz="1800">
              <a:solidFill>
                <a:schemeClr val="dk1"/>
              </a:solidFill>
            </a:endParaRPr>
          </a:p>
          <a:p>
            <a:pPr indent="-342900" lvl="1" marL="914400" rtl="0" algn="just">
              <a:lnSpc>
                <a:spcPct val="115000"/>
              </a:lnSpc>
              <a:spcBef>
                <a:spcPts val="0"/>
              </a:spcBef>
              <a:spcAft>
                <a:spcPts val="0"/>
              </a:spcAft>
              <a:buClr>
                <a:schemeClr val="dk1"/>
              </a:buClr>
              <a:buSzPts val="1800"/>
              <a:buChar char="○"/>
            </a:pPr>
            <a:r>
              <a:rPr i="1" lang="en-GB" sz="1800">
                <a:solidFill>
                  <a:schemeClr val="dk1"/>
                </a:solidFill>
              </a:rPr>
              <a:t>Improve </a:t>
            </a:r>
            <a:r>
              <a:rPr lang="en-GB" sz="1800">
                <a:solidFill>
                  <a:schemeClr val="dk1"/>
                </a:solidFill>
              </a:rPr>
              <a:t>the process by eliminating the root causes of defects.</a:t>
            </a:r>
            <a:endParaRPr i="1" sz="1800">
              <a:solidFill>
                <a:schemeClr val="dk1"/>
              </a:solidFill>
            </a:endParaRPr>
          </a:p>
          <a:p>
            <a:pPr indent="-342900" lvl="1" marL="914400" rtl="0" algn="just">
              <a:lnSpc>
                <a:spcPct val="115000"/>
              </a:lnSpc>
              <a:spcBef>
                <a:spcPts val="0"/>
              </a:spcBef>
              <a:spcAft>
                <a:spcPts val="0"/>
              </a:spcAft>
              <a:buClr>
                <a:schemeClr val="dk1"/>
              </a:buClr>
              <a:buSzPts val="1800"/>
              <a:buChar char="○"/>
            </a:pPr>
            <a:r>
              <a:rPr i="1" lang="en-GB" sz="1800">
                <a:solidFill>
                  <a:schemeClr val="dk1"/>
                </a:solidFill>
              </a:rPr>
              <a:t>Control </a:t>
            </a:r>
            <a:r>
              <a:rPr lang="en-GB" sz="1800">
                <a:solidFill>
                  <a:schemeClr val="dk1"/>
                </a:solidFill>
              </a:rPr>
              <a:t>the process to ensure that future work does not reintroduce the causes of defects.</a:t>
            </a:r>
            <a:endParaRPr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2"/>
          <p:cNvPicPr preferRelativeResize="0"/>
          <p:nvPr/>
        </p:nvPicPr>
        <p:blipFill>
          <a:blip r:embed="rId3">
            <a:alphaModFix/>
          </a:blip>
          <a:stretch>
            <a:fillRect/>
          </a:stretch>
        </p:blipFill>
        <p:spPr>
          <a:xfrm>
            <a:off x="0" y="0"/>
            <a:ext cx="9261614" cy="5209669"/>
          </a:xfrm>
          <a:prstGeom prst="rect">
            <a:avLst/>
          </a:prstGeom>
          <a:noFill/>
          <a:ln>
            <a:noFill/>
          </a:ln>
        </p:spPr>
      </p:pic>
      <p:sp>
        <p:nvSpPr>
          <p:cNvPr id="197" name="Google Shape;197;p32"/>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Software Reliability</a:t>
            </a:r>
            <a:endParaRPr b="1" sz="2900">
              <a:solidFill>
                <a:schemeClr val="dk1"/>
              </a:solidFill>
            </a:endParaRPr>
          </a:p>
        </p:txBody>
      </p:sp>
      <p:sp>
        <p:nvSpPr>
          <p:cNvPr id="198" name="Google Shape;198;p32"/>
          <p:cNvSpPr txBox="1"/>
          <p:nvPr/>
        </p:nvSpPr>
        <p:spPr>
          <a:xfrm>
            <a:off x="-12" y="1016700"/>
            <a:ext cx="8899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t/>
            </a:r>
            <a:endParaRPr sz="2100">
              <a:solidFill>
                <a:schemeClr val="accent1"/>
              </a:solidFill>
            </a:endParaRPr>
          </a:p>
        </p:txBody>
      </p:sp>
      <p:sp>
        <p:nvSpPr>
          <p:cNvPr id="199" name="Google Shape;199;p32"/>
          <p:cNvSpPr txBox="1"/>
          <p:nvPr/>
        </p:nvSpPr>
        <p:spPr>
          <a:xfrm>
            <a:off x="-58800" y="776850"/>
            <a:ext cx="92616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100">
              <a:solidFill>
                <a:schemeClr val="dk1"/>
              </a:solidFill>
            </a:endParaRPr>
          </a:p>
        </p:txBody>
      </p:sp>
      <p:sp>
        <p:nvSpPr>
          <p:cNvPr id="200" name="Google Shape;200;p32"/>
          <p:cNvSpPr txBox="1"/>
          <p:nvPr/>
        </p:nvSpPr>
        <p:spPr>
          <a:xfrm>
            <a:off x="129475" y="776850"/>
            <a:ext cx="90732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700"/>
              </a:spcBef>
              <a:spcAft>
                <a:spcPts val="0"/>
              </a:spcAft>
              <a:buNone/>
            </a:pPr>
            <a:r>
              <a:t/>
            </a:r>
            <a:endParaRPr sz="1800">
              <a:solidFill>
                <a:schemeClr val="dk1"/>
              </a:solidFill>
            </a:endParaRPr>
          </a:p>
        </p:txBody>
      </p:sp>
      <p:sp>
        <p:nvSpPr>
          <p:cNvPr id="201" name="Google Shape;201;p32"/>
          <p:cNvSpPr txBox="1"/>
          <p:nvPr/>
        </p:nvSpPr>
        <p:spPr>
          <a:xfrm>
            <a:off x="0" y="631188"/>
            <a:ext cx="9261600" cy="4673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n-GB" sz="2000">
                <a:solidFill>
                  <a:schemeClr val="dk1"/>
                </a:solidFill>
              </a:rPr>
              <a:t>Software Reliability is the Probability of failure free operation of a computer program in a specified environment for a specified time.</a:t>
            </a:r>
            <a:endParaRPr sz="2000">
              <a:solidFill>
                <a:schemeClr val="dk1"/>
              </a:solidFill>
            </a:endParaRPr>
          </a:p>
          <a:p>
            <a:pPr indent="0" lvl="0" marL="0" rtl="0" algn="just">
              <a:lnSpc>
                <a:spcPct val="115000"/>
              </a:lnSpc>
              <a:spcBef>
                <a:spcPts val="1200"/>
              </a:spcBef>
              <a:spcAft>
                <a:spcPts val="0"/>
              </a:spcAft>
              <a:buNone/>
            </a:pPr>
            <a:r>
              <a:rPr lang="en-GB">
                <a:solidFill>
                  <a:schemeClr val="dk1"/>
                </a:solidFill>
              </a:rPr>
              <a:t>◼ </a:t>
            </a:r>
            <a:r>
              <a:rPr lang="en-GB" sz="2000">
                <a:solidFill>
                  <a:schemeClr val="dk1"/>
                </a:solidFill>
              </a:rPr>
              <a:t>A simple measure of reliability is where </a:t>
            </a:r>
            <a:r>
              <a:rPr i="1" lang="en-GB" sz="2000">
                <a:solidFill>
                  <a:schemeClr val="dk1"/>
                </a:solidFill>
                <a:highlight>
                  <a:srgbClr val="F3FF07"/>
                </a:highlight>
              </a:rPr>
              <a:t>mean-time-between-failure</a:t>
            </a:r>
            <a:r>
              <a:rPr lang="en-GB" sz="2000">
                <a:solidFill>
                  <a:schemeClr val="dk1"/>
                </a:solidFill>
                <a:highlight>
                  <a:srgbClr val="F3FF07"/>
                </a:highlight>
              </a:rPr>
              <a:t>(MTBF)</a:t>
            </a:r>
            <a:r>
              <a:rPr lang="en-GB" sz="2000">
                <a:solidFill>
                  <a:schemeClr val="dk1"/>
                </a:solidFill>
              </a:rPr>
              <a:t>,</a:t>
            </a:r>
            <a:endParaRPr sz="2000">
              <a:solidFill>
                <a:schemeClr val="dk1"/>
              </a:solidFill>
            </a:endParaRPr>
          </a:p>
          <a:p>
            <a:pPr indent="0" lvl="0" marL="0" rtl="0" algn="just">
              <a:lnSpc>
                <a:spcPct val="115000"/>
              </a:lnSpc>
              <a:spcBef>
                <a:spcPts val="1200"/>
              </a:spcBef>
              <a:spcAft>
                <a:spcPts val="0"/>
              </a:spcAft>
              <a:buNone/>
            </a:pPr>
            <a:r>
              <a:rPr lang="en-GB" sz="1800">
                <a:solidFill>
                  <a:schemeClr val="dk1"/>
                </a:solidFill>
                <a:highlight>
                  <a:srgbClr val="F3FF07"/>
                </a:highlight>
              </a:rPr>
              <a:t>MTBF = MTTF + MTTR</a:t>
            </a:r>
            <a:endParaRPr sz="1800">
              <a:solidFill>
                <a:schemeClr val="dk1"/>
              </a:solidFill>
              <a:highlight>
                <a:srgbClr val="F3FF07"/>
              </a:highlight>
            </a:endParaRPr>
          </a:p>
          <a:p>
            <a:pPr indent="0" lvl="0" marL="0" rtl="0" algn="just">
              <a:lnSpc>
                <a:spcPct val="115000"/>
              </a:lnSpc>
              <a:spcBef>
                <a:spcPts val="1200"/>
              </a:spcBef>
              <a:spcAft>
                <a:spcPts val="0"/>
              </a:spcAft>
              <a:buNone/>
            </a:pPr>
            <a:r>
              <a:rPr lang="en-GB">
                <a:solidFill>
                  <a:schemeClr val="dk1"/>
                </a:solidFill>
              </a:rPr>
              <a:t>◼ </a:t>
            </a:r>
            <a:r>
              <a:rPr lang="en-GB" sz="2000">
                <a:solidFill>
                  <a:schemeClr val="dk1"/>
                </a:solidFill>
              </a:rPr>
              <a:t>The acronyms</a:t>
            </a:r>
            <a:r>
              <a:rPr lang="en-GB" sz="2000">
                <a:solidFill>
                  <a:schemeClr val="dk1"/>
                </a:solidFill>
                <a:highlight>
                  <a:srgbClr val="F3FF07"/>
                </a:highlight>
              </a:rPr>
              <a:t> MTTF</a:t>
            </a:r>
            <a:r>
              <a:rPr lang="en-GB" sz="2000">
                <a:solidFill>
                  <a:schemeClr val="dk1"/>
                </a:solidFill>
              </a:rPr>
              <a:t> and </a:t>
            </a:r>
            <a:r>
              <a:rPr lang="en-GB" sz="2000">
                <a:solidFill>
                  <a:schemeClr val="dk1"/>
                </a:solidFill>
                <a:highlight>
                  <a:srgbClr val="F3FF07"/>
                </a:highlight>
              </a:rPr>
              <a:t>MTTR</a:t>
            </a:r>
            <a:r>
              <a:rPr lang="en-GB" sz="2000">
                <a:solidFill>
                  <a:schemeClr val="dk1"/>
                </a:solidFill>
              </a:rPr>
              <a:t> are </a:t>
            </a:r>
            <a:r>
              <a:rPr i="1" lang="en-GB" sz="2000">
                <a:solidFill>
                  <a:schemeClr val="dk1"/>
                </a:solidFill>
                <a:highlight>
                  <a:srgbClr val="F3FF07"/>
                </a:highlight>
              </a:rPr>
              <a:t>mean-time-to-failure</a:t>
            </a:r>
            <a:r>
              <a:rPr i="1" lang="en-GB" sz="2000">
                <a:solidFill>
                  <a:schemeClr val="dk1"/>
                </a:solidFill>
              </a:rPr>
              <a:t> </a:t>
            </a:r>
            <a:r>
              <a:rPr lang="en-GB" sz="2000">
                <a:solidFill>
                  <a:schemeClr val="dk1"/>
                </a:solidFill>
              </a:rPr>
              <a:t>and </a:t>
            </a:r>
            <a:r>
              <a:rPr i="1" lang="en-GB" sz="2000">
                <a:solidFill>
                  <a:schemeClr val="dk1"/>
                </a:solidFill>
                <a:highlight>
                  <a:srgbClr val="F3FF07"/>
                </a:highlight>
              </a:rPr>
              <a:t>mean- time-to-repair</a:t>
            </a:r>
            <a:r>
              <a:rPr lang="en-GB" sz="2000">
                <a:solidFill>
                  <a:schemeClr val="dk1"/>
                </a:solidFill>
              </a:rPr>
              <a:t>, respectively.</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GB" sz="2800">
                <a:solidFill>
                  <a:schemeClr val="dk1"/>
                </a:solidFill>
                <a:highlight>
                  <a:srgbClr val="FFFFFF"/>
                </a:highlight>
              </a:rPr>
              <a:t>Software availability </a:t>
            </a:r>
            <a:r>
              <a:rPr lang="en-GB" sz="2000">
                <a:solidFill>
                  <a:schemeClr val="dk1"/>
                </a:solidFill>
                <a:highlight>
                  <a:srgbClr val="FFFFFF"/>
                </a:highlight>
              </a:rPr>
              <a:t>is the probability that a program is operating according to requirements at a given point in time and is defined as</a:t>
            </a:r>
            <a:endParaRPr sz="20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GB" sz="1800">
                <a:solidFill>
                  <a:schemeClr val="dk1"/>
                </a:solidFill>
                <a:highlight>
                  <a:srgbClr val="FFFFFF"/>
                </a:highlight>
              </a:rPr>
              <a:t>Availability = [MTTF/(MTTF + MTTR)] x 100%</a:t>
            </a:r>
            <a:endParaRPr sz="1800">
              <a:solidFill>
                <a:schemeClr val="dk1"/>
              </a:solidFill>
              <a:highlight>
                <a:srgbClr val="FFFFFF"/>
              </a:highlight>
            </a:endParaRPr>
          </a:p>
          <a:p>
            <a:pPr indent="0" lvl="0" marL="0" rtl="0" algn="just">
              <a:lnSpc>
                <a:spcPct val="115000"/>
              </a:lnSpc>
              <a:spcBef>
                <a:spcPts val="1200"/>
              </a:spcBef>
              <a:spcAft>
                <a:spcPts val="1200"/>
              </a:spcAft>
              <a:buNone/>
            </a:pPr>
            <a:r>
              <a:t/>
            </a:r>
            <a:endParaRPr sz="2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3"/>
          <p:cNvPicPr preferRelativeResize="0"/>
          <p:nvPr/>
        </p:nvPicPr>
        <p:blipFill>
          <a:blip r:embed="rId3">
            <a:alphaModFix/>
          </a:blip>
          <a:stretch>
            <a:fillRect/>
          </a:stretch>
        </p:blipFill>
        <p:spPr>
          <a:xfrm>
            <a:off x="0" y="0"/>
            <a:ext cx="9261614" cy="5209669"/>
          </a:xfrm>
          <a:prstGeom prst="rect">
            <a:avLst/>
          </a:prstGeom>
          <a:noFill/>
          <a:ln>
            <a:noFill/>
          </a:ln>
        </p:spPr>
      </p:pic>
      <p:sp>
        <p:nvSpPr>
          <p:cNvPr id="207" name="Google Shape;207;p33"/>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Software Safety</a:t>
            </a:r>
            <a:endParaRPr b="1" sz="2900">
              <a:solidFill>
                <a:schemeClr val="dk1"/>
              </a:solidFill>
            </a:endParaRPr>
          </a:p>
        </p:txBody>
      </p:sp>
      <p:sp>
        <p:nvSpPr>
          <p:cNvPr id="208" name="Google Shape;208;p33"/>
          <p:cNvSpPr txBox="1"/>
          <p:nvPr/>
        </p:nvSpPr>
        <p:spPr>
          <a:xfrm>
            <a:off x="-12" y="1016700"/>
            <a:ext cx="8899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t/>
            </a:r>
            <a:endParaRPr sz="2100">
              <a:solidFill>
                <a:schemeClr val="accent1"/>
              </a:solidFill>
            </a:endParaRPr>
          </a:p>
        </p:txBody>
      </p:sp>
      <p:sp>
        <p:nvSpPr>
          <p:cNvPr id="209" name="Google Shape;209;p33"/>
          <p:cNvSpPr txBox="1"/>
          <p:nvPr/>
        </p:nvSpPr>
        <p:spPr>
          <a:xfrm>
            <a:off x="-58800" y="776850"/>
            <a:ext cx="92616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100">
              <a:solidFill>
                <a:schemeClr val="dk1"/>
              </a:solidFill>
            </a:endParaRPr>
          </a:p>
        </p:txBody>
      </p:sp>
      <p:sp>
        <p:nvSpPr>
          <p:cNvPr id="210" name="Google Shape;210;p33"/>
          <p:cNvSpPr txBox="1"/>
          <p:nvPr/>
        </p:nvSpPr>
        <p:spPr>
          <a:xfrm>
            <a:off x="129475" y="776850"/>
            <a:ext cx="90732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700"/>
              </a:spcBef>
              <a:spcAft>
                <a:spcPts val="0"/>
              </a:spcAft>
              <a:buNone/>
            </a:pPr>
            <a:r>
              <a:t/>
            </a:r>
            <a:endParaRPr sz="1800">
              <a:solidFill>
                <a:schemeClr val="dk1"/>
              </a:solidFill>
            </a:endParaRPr>
          </a:p>
        </p:txBody>
      </p:sp>
      <p:sp>
        <p:nvSpPr>
          <p:cNvPr id="211" name="Google Shape;211;p33"/>
          <p:cNvSpPr txBox="1"/>
          <p:nvPr/>
        </p:nvSpPr>
        <p:spPr>
          <a:xfrm>
            <a:off x="13" y="880100"/>
            <a:ext cx="9261600" cy="31032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chemeClr val="dk1"/>
              </a:buClr>
              <a:buSzPts val="1600"/>
              <a:buChar char="●"/>
            </a:pPr>
            <a:r>
              <a:rPr i="1" lang="en-GB" sz="2400">
                <a:solidFill>
                  <a:schemeClr val="dk1"/>
                </a:solidFill>
                <a:highlight>
                  <a:srgbClr val="F3FF07"/>
                </a:highlight>
              </a:rPr>
              <a:t>Software safety</a:t>
            </a:r>
            <a:r>
              <a:rPr i="1" lang="en-GB" sz="2400">
                <a:solidFill>
                  <a:schemeClr val="dk1"/>
                </a:solidFill>
              </a:rPr>
              <a:t> </a:t>
            </a:r>
            <a:r>
              <a:rPr lang="en-GB" sz="2400">
                <a:solidFill>
                  <a:schemeClr val="dk1"/>
                </a:solidFill>
              </a:rPr>
              <a:t>is a software quality assurance activity that focuses on the identification and assessment of potential hazards that may affect software negatively and cause an entire system to fail.</a:t>
            </a:r>
            <a:endParaRPr sz="24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2400">
                <a:solidFill>
                  <a:schemeClr val="dk1"/>
                </a:solidFill>
              </a:rPr>
              <a:t>If hazards can be identified early in the software process, software design features can be specified that will either eliminate or control potential hazards.</a:t>
            </a:r>
            <a:endParaRPr sz="1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0" y="-152400"/>
            <a:ext cx="9144000" cy="5143500"/>
          </a:xfrm>
          <a:prstGeom prst="rect">
            <a:avLst/>
          </a:prstGeom>
          <a:noFill/>
          <a:ln>
            <a:noFill/>
          </a:ln>
        </p:spPr>
      </p:pic>
      <p:sp>
        <p:nvSpPr>
          <p:cNvPr id="74" name="Google Shape;74;p16"/>
          <p:cNvSpPr txBox="1"/>
          <p:nvPr/>
        </p:nvSpPr>
        <p:spPr>
          <a:xfrm>
            <a:off x="652500" y="0"/>
            <a:ext cx="7839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highlight>
                  <a:srgbClr val="FFFFFF"/>
                </a:highlight>
              </a:rPr>
              <a:t>Quality Assurance Vs Quality Control</a:t>
            </a:r>
            <a:endParaRPr b="1" sz="2900">
              <a:solidFill>
                <a:schemeClr val="dk1"/>
              </a:solidFill>
            </a:endParaRPr>
          </a:p>
        </p:txBody>
      </p:sp>
      <p:pic>
        <p:nvPicPr>
          <p:cNvPr id="75" name="Google Shape;75;p16"/>
          <p:cNvPicPr preferRelativeResize="0"/>
          <p:nvPr/>
        </p:nvPicPr>
        <p:blipFill>
          <a:blip r:embed="rId4">
            <a:alphaModFix/>
          </a:blip>
          <a:stretch>
            <a:fillRect/>
          </a:stretch>
        </p:blipFill>
        <p:spPr>
          <a:xfrm>
            <a:off x="783611" y="631200"/>
            <a:ext cx="7576776" cy="43063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4"/>
          <p:cNvPicPr preferRelativeResize="0"/>
          <p:nvPr/>
        </p:nvPicPr>
        <p:blipFill>
          <a:blip r:embed="rId3">
            <a:alphaModFix/>
          </a:blip>
          <a:stretch>
            <a:fillRect/>
          </a:stretch>
        </p:blipFill>
        <p:spPr>
          <a:xfrm>
            <a:off x="0" y="0"/>
            <a:ext cx="9261614" cy="5209669"/>
          </a:xfrm>
          <a:prstGeom prst="rect">
            <a:avLst/>
          </a:prstGeom>
          <a:noFill/>
          <a:ln>
            <a:noFill/>
          </a:ln>
        </p:spPr>
      </p:pic>
      <p:sp>
        <p:nvSpPr>
          <p:cNvPr id="217" name="Google Shape;217;p34"/>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ISO 9001:2000 Standard</a:t>
            </a:r>
            <a:endParaRPr b="1" sz="2900">
              <a:solidFill>
                <a:schemeClr val="dk1"/>
              </a:solidFill>
            </a:endParaRPr>
          </a:p>
        </p:txBody>
      </p:sp>
      <p:sp>
        <p:nvSpPr>
          <p:cNvPr id="218" name="Google Shape;218;p34"/>
          <p:cNvSpPr txBox="1"/>
          <p:nvPr/>
        </p:nvSpPr>
        <p:spPr>
          <a:xfrm>
            <a:off x="29400" y="693103"/>
            <a:ext cx="9202800" cy="3207600"/>
          </a:xfrm>
          <a:prstGeom prst="rect">
            <a:avLst/>
          </a:prstGeom>
          <a:noFill/>
          <a:ln>
            <a:noFill/>
          </a:ln>
        </p:spPr>
        <p:txBody>
          <a:bodyPr anchorCtr="0" anchor="t" bIns="91425" lIns="91425" spcFirstLastPara="1" rIns="91425" wrap="square" tIns="91425">
            <a:spAutoFit/>
          </a:bodyPr>
          <a:lstStyle/>
          <a:p>
            <a:pPr indent="-361950" lvl="0" marL="457200" rtl="0" algn="just">
              <a:lnSpc>
                <a:spcPct val="115000"/>
              </a:lnSpc>
              <a:spcBef>
                <a:spcPts val="1200"/>
              </a:spcBef>
              <a:spcAft>
                <a:spcPts val="0"/>
              </a:spcAft>
              <a:buClr>
                <a:schemeClr val="dk1"/>
              </a:buClr>
              <a:buSzPts val="2100"/>
              <a:buChar char="●"/>
            </a:pPr>
            <a:r>
              <a:rPr lang="en-GB" sz="2100">
                <a:solidFill>
                  <a:schemeClr val="dk1"/>
                </a:solidFill>
              </a:rPr>
              <a:t>ISO 9001:2000 is the quality assurance standard that applies to software engineering.</a:t>
            </a:r>
            <a:endParaRPr sz="2100">
              <a:solidFill>
                <a:schemeClr val="dk1"/>
              </a:solidFill>
            </a:endParaRPr>
          </a:p>
          <a:p>
            <a:pPr indent="-361950" lvl="0" marL="457200" rtl="0" algn="just">
              <a:lnSpc>
                <a:spcPct val="115000"/>
              </a:lnSpc>
              <a:spcBef>
                <a:spcPts val="0"/>
              </a:spcBef>
              <a:spcAft>
                <a:spcPts val="0"/>
              </a:spcAft>
              <a:buClr>
                <a:schemeClr val="dk1"/>
              </a:buClr>
              <a:buSzPts val="2100"/>
              <a:buChar char="●"/>
            </a:pPr>
            <a:r>
              <a:rPr lang="en-GB" sz="2100">
                <a:solidFill>
                  <a:schemeClr val="dk1"/>
                </a:solidFill>
              </a:rPr>
              <a:t>The standard contains 20 requirements that must be</a:t>
            </a:r>
            <a:endParaRPr sz="2100">
              <a:solidFill>
                <a:schemeClr val="dk1"/>
              </a:solidFill>
            </a:endParaRPr>
          </a:p>
          <a:p>
            <a:pPr indent="-361950" lvl="0" marL="457200" rtl="0" algn="just">
              <a:lnSpc>
                <a:spcPct val="115000"/>
              </a:lnSpc>
              <a:spcBef>
                <a:spcPts val="0"/>
              </a:spcBef>
              <a:spcAft>
                <a:spcPts val="0"/>
              </a:spcAft>
              <a:buClr>
                <a:schemeClr val="dk1"/>
              </a:buClr>
              <a:buSzPts val="2100"/>
              <a:buChar char="●"/>
            </a:pPr>
            <a:r>
              <a:rPr lang="en-GB" sz="2100">
                <a:solidFill>
                  <a:schemeClr val="dk1"/>
                </a:solidFill>
              </a:rPr>
              <a:t>present for an effective quality assurance system.</a:t>
            </a:r>
            <a:endParaRPr sz="2100">
              <a:solidFill>
                <a:schemeClr val="dk1"/>
              </a:solidFill>
            </a:endParaRPr>
          </a:p>
          <a:p>
            <a:pPr indent="-361950" lvl="0" marL="457200" rtl="0" algn="just">
              <a:lnSpc>
                <a:spcPct val="115000"/>
              </a:lnSpc>
              <a:spcBef>
                <a:spcPts val="0"/>
              </a:spcBef>
              <a:spcAft>
                <a:spcPts val="0"/>
              </a:spcAft>
              <a:buClr>
                <a:schemeClr val="dk1"/>
              </a:buClr>
              <a:buSzPts val="2100"/>
              <a:buChar char="●"/>
            </a:pPr>
            <a:r>
              <a:rPr lang="en-GB" sz="2100">
                <a:solidFill>
                  <a:schemeClr val="dk1"/>
                </a:solidFill>
              </a:rPr>
              <a:t>The requirements delineated by ISO 9001:2000 address topics such as</a:t>
            </a:r>
            <a:endParaRPr sz="2100">
              <a:solidFill>
                <a:schemeClr val="dk1"/>
              </a:solidFill>
            </a:endParaRPr>
          </a:p>
          <a:p>
            <a:pPr indent="-336550" lvl="1" marL="914400" rtl="0" algn="just">
              <a:lnSpc>
                <a:spcPct val="115000"/>
              </a:lnSpc>
              <a:spcBef>
                <a:spcPts val="0"/>
              </a:spcBef>
              <a:spcAft>
                <a:spcPts val="0"/>
              </a:spcAft>
              <a:buClr>
                <a:schemeClr val="dk1"/>
              </a:buClr>
              <a:buSzPts val="1700"/>
              <a:buChar char="○"/>
            </a:pPr>
            <a:r>
              <a:rPr lang="en-GB" sz="1700">
                <a:solidFill>
                  <a:schemeClr val="dk1"/>
                </a:solidFill>
                <a:highlight>
                  <a:srgbClr val="F3FF07"/>
                </a:highlight>
              </a:rPr>
              <a:t>management responsibility, quality system, contract review, design control, document and data control, product identification and traceability, process control, inspection and testing, corrective and preventive action, control of quality records, internal quality audits, training, servicing and statistical techniques.</a:t>
            </a:r>
            <a:endParaRPr sz="2100">
              <a:solidFill>
                <a:schemeClr val="dk1"/>
              </a:solidFill>
              <a:highlight>
                <a:srgbClr val="F3FF07"/>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5"/>
          <p:cNvPicPr preferRelativeResize="0"/>
          <p:nvPr/>
        </p:nvPicPr>
        <p:blipFill>
          <a:blip r:embed="rId3">
            <a:alphaModFix/>
          </a:blip>
          <a:stretch>
            <a:fillRect/>
          </a:stretch>
        </p:blipFill>
        <p:spPr>
          <a:xfrm>
            <a:off x="0" y="0"/>
            <a:ext cx="9261614" cy="5209669"/>
          </a:xfrm>
          <a:prstGeom prst="rect">
            <a:avLst/>
          </a:prstGeom>
          <a:noFill/>
          <a:ln>
            <a:noFill/>
          </a:ln>
        </p:spPr>
      </p:pic>
      <p:sp>
        <p:nvSpPr>
          <p:cNvPr id="224" name="Google Shape;224;p35"/>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Specific Class-oriented Metrics</a:t>
            </a:r>
            <a:endParaRPr b="1" sz="2900">
              <a:solidFill>
                <a:schemeClr val="dk1"/>
              </a:solidFill>
            </a:endParaRPr>
          </a:p>
        </p:txBody>
      </p:sp>
      <p:sp>
        <p:nvSpPr>
          <p:cNvPr id="225" name="Google Shape;225;p35"/>
          <p:cNvSpPr txBox="1"/>
          <p:nvPr/>
        </p:nvSpPr>
        <p:spPr>
          <a:xfrm>
            <a:off x="47850" y="487800"/>
            <a:ext cx="9213900" cy="46086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1200"/>
              </a:spcBef>
              <a:spcAft>
                <a:spcPts val="0"/>
              </a:spcAft>
              <a:buClr>
                <a:schemeClr val="dk1"/>
              </a:buClr>
              <a:buSzPts val="2400"/>
              <a:buChar char="●"/>
            </a:pPr>
            <a:r>
              <a:rPr lang="en-GB" sz="2200">
                <a:solidFill>
                  <a:schemeClr val="dk1"/>
                </a:solidFill>
              </a:rPr>
              <a:t>Weighted methods per class</a:t>
            </a:r>
            <a:br>
              <a:rPr lang="en-GB" sz="2200">
                <a:solidFill>
                  <a:schemeClr val="dk1"/>
                </a:solidFill>
              </a:rPr>
            </a:br>
            <a:r>
              <a:rPr lang="en-GB" sz="1800">
                <a:solidFill>
                  <a:schemeClr val="dk1"/>
                </a:solidFill>
              </a:rPr>
              <a:t>– The normalized complexity of the methods in a class</a:t>
            </a:r>
            <a:br>
              <a:rPr lang="en-GB" sz="1800">
                <a:solidFill>
                  <a:schemeClr val="dk1"/>
                </a:solidFill>
              </a:rPr>
            </a:br>
            <a:r>
              <a:rPr lang="en-GB" sz="1800">
                <a:solidFill>
                  <a:schemeClr val="dk1"/>
                </a:solidFill>
              </a:rPr>
              <a:t>– Indicates the amount of effort to implement and test a class</a:t>
            </a:r>
            <a:endParaRPr sz="1800">
              <a:solidFill>
                <a:schemeClr val="dk1"/>
              </a:solidFill>
            </a:endParaRPr>
          </a:p>
          <a:p>
            <a:pPr indent="-368300" lvl="0" marL="457200" rtl="0" algn="l">
              <a:lnSpc>
                <a:spcPct val="115000"/>
              </a:lnSpc>
              <a:spcBef>
                <a:spcPts val="0"/>
              </a:spcBef>
              <a:spcAft>
                <a:spcPts val="0"/>
              </a:spcAft>
              <a:buClr>
                <a:schemeClr val="dk1"/>
              </a:buClr>
              <a:buSzPts val="2200"/>
              <a:buChar char="●"/>
            </a:pPr>
            <a:r>
              <a:rPr lang="en-GB" sz="2200">
                <a:solidFill>
                  <a:schemeClr val="dk1"/>
                </a:solidFill>
              </a:rPr>
              <a:t>Depth of the inheritance tree</a:t>
            </a:r>
            <a:endParaRPr sz="2200">
              <a:solidFill>
                <a:schemeClr val="dk1"/>
              </a:solidFill>
            </a:endParaRPr>
          </a:p>
          <a:p>
            <a:pPr indent="-228600" lvl="1" marL="914400" rtl="0" algn="l">
              <a:lnSpc>
                <a:spcPct val="115000"/>
              </a:lnSpc>
              <a:spcBef>
                <a:spcPts val="0"/>
              </a:spcBef>
              <a:spcAft>
                <a:spcPts val="0"/>
              </a:spcAft>
              <a:buClr>
                <a:schemeClr val="dk1"/>
              </a:buClr>
              <a:buSzPts val="2200"/>
              <a:buNone/>
            </a:pPr>
            <a:r>
              <a:rPr lang="en-GB" sz="1800">
                <a:solidFill>
                  <a:schemeClr val="dk1"/>
                </a:solidFill>
              </a:rPr>
              <a:t>–  The maximum length from the derived class (the node) to the base class (the root)</a:t>
            </a:r>
            <a:endParaRPr sz="1800">
              <a:solidFill>
                <a:schemeClr val="dk1"/>
              </a:solidFill>
            </a:endParaRPr>
          </a:p>
          <a:p>
            <a:pPr indent="-228600" lvl="1" marL="914400" rtl="0" algn="l">
              <a:lnSpc>
                <a:spcPct val="115000"/>
              </a:lnSpc>
              <a:spcBef>
                <a:spcPts val="0"/>
              </a:spcBef>
              <a:spcAft>
                <a:spcPts val="0"/>
              </a:spcAft>
              <a:buClr>
                <a:schemeClr val="dk1"/>
              </a:buClr>
              <a:buSzPts val="2200"/>
              <a:buNone/>
            </a:pPr>
            <a:r>
              <a:rPr lang="en-GB" sz="1800">
                <a:solidFill>
                  <a:schemeClr val="dk1"/>
                </a:solidFill>
              </a:rPr>
              <a:t>–  Indicates the potential difficulties when attempting to predict the behavior of a class because of the number of inherited methods</a:t>
            </a:r>
            <a:endParaRPr sz="1800">
              <a:solidFill>
                <a:schemeClr val="dk1"/>
              </a:solidFill>
            </a:endParaRPr>
          </a:p>
          <a:p>
            <a:pPr indent="-381000" lvl="0" marL="457200" rtl="0" algn="l">
              <a:lnSpc>
                <a:spcPct val="115000"/>
              </a:lnSpc>
              <a:spcBef>
                <a:spcPts val="0"/>
              </a:spcBef>
              <a:spcAft>
                <a:spcPts val="0"/>
              </a:spcAft>
              <a:buClr>
                <a:schemeClr val="dk1"/>
              </a:buClr>
              <a:buSzPts val="2400"/>
              <a:buChar char="●"/>
            </a:pPr>
            <a:r>
              <a:rPr lang="en-GB" sz="2200">
                <a:solidFill>
                  <a:schemeClr val="dk1"/>
                </a:solidFill>
              </a:rPr>
              <a:t>Number of children (i.e., subclasses)</a:t>
            </a:r>
            <a:br>
              <a:rPr lang="en-GB" sz="2200">
                <a:solidFill>
                  <a:schemeClr val="dk1"/>
                </a:solidFill>
              </a:rPr>
            </a:br>
            <a:r>
              <a:rPr lang="en-GB" sz="1800">
                <a:solidFill>
                  <a:schemeClr val="dk1"/>
                </a:solidFill>
              </a:rPr>
              <a:t>– As the number of children of a class grows</a:t>
            </a:r>
            <a:br>
              <a:rPr lang="en-GB" sz="1800">
                <a:solidFill>
                  <a:schemeClr val="dk1"/>
                </a:solidFill>
              </a:rPr>
            </a:br>
            <a:r>
              <a:rPr lang="en-GB" sz="1600">
                <a:solidFill>
                  <a:schemeClr val="dk1"/>
                </a:solidFill>
              </a:rPr>
              <a:t>• Re usability increases</a:t>
            </a:r>
            <a:br>
              <a:rPr lang="en-GB" sz="1600">
                <a:solidFill>
                  <a:schemeClr val="dk1"/>
                </a:solidFill>
              </a:rPr>
            </a:br>
            <a:r>
              <a:rPr lang="en-GB" sz="1600">
                <a:solidFill>
                  <a:schemeClr val="dk1"/>
                </a:solidFill>
              </a:rPr>
              <a:t>• Theabstractionrepresentedbytheparentclasscanbedilutedby inappropriate children</a:t>
            </a:r>
            <a:br>
              <a:rPr lang="en-GB" sz="1600">
                <a:solidFill>
                  <a:schemeClr val="dk1"/>
                </a:solidFill>
              </a:rPr>
            </a:br>
            <a:r>
              <a:rPr lang="en-GB" sz="1600">
                <a:solidFill>
                  <a:schemeClr val="dk1"/>
                </a:solidFill>
              </a:rPr>
              <a:t>• The amount of testing required will increase</a:t>
            </a:r>
            <a:endParaRPr b="1" sz="23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6"/>
          <p:cNvPicPr preferRelativeResize="0"/>
          <p:nvPr/>
        </p:nvPicPr>
        <p:blipFill>
          <a:blip r:embed="rId3">
            <a:alphaModFix/>
          </a:blip>
          <a:stretch>
            <a:fillRect/>
          </a:stretch>
        </p:blipFill>
        <p:spPr>
          <a:xfrm>
            <a:off x="0" y="0"/>
            <a:ext cx="9261614" cy="5209669"/>
          </a:xfrm>
          <a:prstGeom prst="rect">
            <a:avLst/>
          </a:prstGeom>
          <a:noFill/>
          <a:ln>
            <a:noFill/>
          </a:ln>
        </p:spPr>
      </p:pic>
      <p:sp>
        <p:nvSpPr>
          <p:cNvPr id="231" name="Google Shape;231;p36"/>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Specific Class-oriented Metrics (continued)</a:t>
            </a:r>
            <a:endParaRPr b="1" sz="2900">
              <a:solidFill>
                <a:schemeClr val="dk1"/>
              </a:solidFill>
            </a:endParaRPr>
          </a:p>
        </p:txBody>
      </p:sp>
      <p:sp>
        <p:nvSpPr>
          <p:cNvPr id="232" name="Google Shape;232;p36"/>
          <p:cNvSpPr txBox="1"/>
          <p:nvPr/>
        </p:nvSpPr>
        <p:spPr>
          <a:xfrm>
            <a:off x="47850" y="487800"/>
            <a:ext cx="9213900" cy="4542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chemeClr val="dk1"/>
              </a:buClr>
              <a:buSzPts val="1600"/>
              <a:buChar char="●"/>
            </a:pPr>
            <a:r>
              <a:rPr lang="en-GB" sz="1600">
                <a:solidFill>
                  <a:schemeClr val="dk1"/>
                </a:solidFill>
              </a:rPr>
              <a:t>Coupling between object classes</a:t>
            </a:r>
            <a:endParaRPr sz="1600">
              <a:solidFill>
                <a:schemeClr val="dk1"/>
              </a:solidFill>
            </a:endParaRPr>
          </a:p>
          <a:p>
            <a:pPr indent="-228600" lvl="1" marL="914400" rtl="0" algn="l">
              <a:lnSpc>
                <a:spcPct val="115000"/>
              </a:lnSpc>
              <a:spcBef>
                <a:spcPts val="0"/>
              </a:spcBef>
              <a:spcAft>
                <a:spcPts val="0"/>
              </a:spcAft>
              <a:buClr>
                <a:schemeClr val="dk1"/>
              </a:buClr>
              <a:buSzPts val="1600"/>
              <a:buNone/>
            </a:pPr>
            <a:r>
              <a:rPr lang="en-GB">
                <a:solidFill>
                  <a:schemeClr val="dk1"/>
                </a:solidFill>
              </a:rPr>
              <a:t>–  Measures the number of collaborations a class has with any other classes</a:t>
            </a:r>
            <a:endParaRPr>
              <a:solidFill>
                <a:schemeClr val="dk1"/>
              </a:solidFill>
            </a:endParaRPr>
          </a:p>
          <a:p>
            <a:pPr indent="-228600" lvl="1" marL="914400" rtl="0" algn="l">
              <a:lnSpc>
                <a:spcPct val="115000"/>
              </a:lnSpc>
              <a:spcBef>
                <a:spcPts val="0"/>
              </a:spcBef>
              <a:spcAft>
                <a:spcPts val="0"/>
              </a:spcAft>
              <a:buClr>
                <a:schemeClr val="dk1"/>
              </a:buClr>
              <a:buSzPts val="1600"/>
              <a:buNone/>
            </a:pPr>
            <a:r>
              <a:rPr lang="en-GB">
                <a:solidFill>
                  <a:schemeClr val="dk1"/>
                </a:solidFill>
              </a:rPr>
              <a:t>–  Higher coupling decreases the reusability of a class</a:t>
            </a:r>
            <a:endParaRPr>
              <a:solidFill>
                <a:schemeClr val="dk1"/>
              </a:solidFill>
            </a:endParaRPr>
          </a:p>
          <a:p>
            <a:pPr indent="-228600" lvl="1" marL="914400" rtl="0" algn="l">
              <a:lnSpc>
                <a:spcPct val="115000"/>
              </a:lnSpc>
              <a:spcBef>
                <a:spcPts val="0"/>
              </a:spcBef>
              <a:spcAft>
                <a:spcPts val="0"/>
              </a:spcAft>
              <a:buClr>
                <a:schemeClr val="dk1"/>
              </a:buClr>
              <a:buSzPts val="1600"/>
              <a:buNone/>
            </a:pPr>
            <a:r>
              <a:rPr lang="en-GB">
                <a:solidFill>
                  <a:schemeClr val="dk1"/>
                </a:solidFill>
              </a:rPr>
              <a:t>–  Higher coupling complicates modifications and testing</a:t>
            </a:r>
            <a:endParaRPr>
              <a:solidFill>
                <a:schemeClr val="dk1"/>
              </a:solidFill>
            </a:endParaRPr>
          </a:p>
          <a:p>
            <a:pPr indent="-228600" lvl="1" marL="914400" rtl="0" algn="l">
              <a:lnSpc>
                <a:spcPct val="115000"/>
              </a:lnSpc>
              <a:spcBef>
                <a:spcPts val="0"/>
              </a:spcBef>
              <a:spcAft>
                <a:spcPts val="0"/>
              </a:spcAft>
              <a:buClr>
                <a:schemeClr val="dk1"/>
              </a:buClr>
              <a:buSzPts val="1600"/>
              <a:buNone/>
            </a:pPr>
            <a:r>
              <a:rPr lang="en-GB">
                <a:solidFill>
                  <a:schemeClr val="dk1"/>
                </a:solidFill>
              </a:rPr>
              <a:t>–  Coupling should be kept as low as possible</a:t>
            </a:r>
            <a:endParaRPr>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Response for a class</a:t>
            </a:r>
            <a:endParaRPr sz="1600">
              <a:solidFill>
                <a:schemeClr val="dk1"/>
              </a:solidFill>
            </a:endParaRPr>
          </a:p>
          <a:p>
            <a:pPr indent="-228600" lvl="1" marL="914400" rtl="0" algn="l">
              <a:lnSpc>
                <a:spcPct val="115000"/>
              </a:lnSpc>
              <a:spcBef>
                <a:spcPts val="0"/>
              </a:spcBef>
              <a:spcAft>
                <a:spcPts val="0"/>
              </a:spcAft>
              <a:buClr>
                <a:schemeClr val="dk1"/>
              </a:buClr>
              <a:buSzPts val="1600"/>
              <a:buNone/>
            </a:pPr>
            <a:r>
              <a:rPr lang="en-GB">
                <a:solidFill>
                  <a:schemeClr val="dk1"/>
                </a:solidFill>
              </a:rPr>
              <a:t>–  This is the set of methods that can potentially be executed in a class in response to a public method call from outside the class</a:t>
            </a:r>
            <a:endParaRPr>
              <a:solidFill>
                <a:schemeClr val="dk1"/>
              </a:solidFill>
            </a:endParaRPr>
          </a:p>
          <a:p>
            <a:pPr indent="-228600" lvl="1" marL="914400" rtl="0" algn="l">
              <a:lnSpc>
                <a:spcPct val="115000"/>
              </a:lnSpc>
              <a:spcBef>
                <a:spcPts val="0"/>
              </a:spcBef>
              <a:spcAft>
                <a:spcPts val="0"/>
              </a:spcAft>
              <a:buClr>
                <a:schemeClr val="dk1"/>
              </a:buClr>
              <a:buSzPts val="1600"/>
              <a:buNone/>
            </a:pPr>
            <a:r>
              <a:rPr lang="en-GB">
                <a:solidFill>
                  <a:schemeClr val="dk1"/>
                </a:solidFill>
              </a:rPr>
              <a:t>–  As the response value increases, the effort required for testing also increases as does the overall design complexity of the class</a:t>
            </a:r>
            <a:endParaRPr>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Lack of cohesion in methods</a:t>
            </a:r>
            <a:endParaRPr sz="1600">
              <a:solidFill>
                <a:schemeClr val="dk1"/>
              </a:solidFill>
            </a:endParaRPr>
          </a:p>
          <a:p>
            <a:pPr indent="-228600" lvl="1" marL="914400" rtl="0" algn="l">
              <a:lnSpc>
                <a:spcPct val="115000"/>
              </a:lnSpc>
              <a:spcBef>
                <a:spcPts val="0"/>
              </a:spcBef>
              <a:spcAft>
                <a:spcPts val="0"/>
              </a:spcAft>
              <a:buClr>
                <a:schemeClr val="dk1"/>
              </a:buClr>
              <a:buSzPts val="1600"/>
              <a:buNone/>
            </a:pPr>
            <a:r>
              <a:rPr lang="en-GB">
                <a:solidFill>
                  <a:schemeClr val="dk1"/>
                </a:solidFill>
              </a:rPr>
              <a:t>–  This measures the number of methods that access one or more of the same instance variables (i.e., attributes) of a class</a:t>
            </a:r>
            <a:endParaRPr>
              <a:solidFill>
                <a:schemeClr val="dk1"/>
              </a:solidFill>
            </a:endParaRPr>
          </a:p>
          <a:p>
            <a:pPr indent="-228600" lvl="1" marL="914400" rtl="0" algn="l">
              <a:lnSpc>
                <a:spcPct val="115000"/>
              </a:lnSpc>
              <a:spcBef>
                <a:spcPts val="0"/>
              </a:spcBef>
              <a:spcAft>
                <a:spcPts val="0"/>
              </a:spcAft>
              <a:buClr>
                <a:schemeClr val="dk1"/>
              </a:buClr>
              <a:buSzPts val="1600"/>
              <a:buNone/>
            </a:pPr>
            <a:r>
              <a:rPr lang="en-GB">
                <a:solidFill>
                  <a:schemeClr val="dk1"/>
                </a:solidFill>
              </a:rPr>
              <a:t>–  If no methods access the same attribute, then the measure is zero</a:t>
            </a:r>
            <a:endParaRPr>
              <a:solidFill>
                <a:schemeClr val="dk1"/>
              </a:solidFill>
            </a:endParaRPr>
          </a:p>
          <a:p>
            <a:pPr indent="-228600" lvl="1" marL="914400" rtl="0" algn="l">
              <a:lnSpc>
                <a:spcPct val="115000"/>
              </a:lnSpc>
              <a:spcBef>
                <a:spcPts val="0"/>
              </a:spcBef>
              <a:spcAft>
                <a:spcPts val="0"/>
              </a:spcAft>
              <a:buClr>
                <a:schemeClr val="dk1"/>
              </a:buClr>
              <a:buSzPts val="1600"/>
              <a:buNone/>
            </a:pPr>
            <a:r>
              <a:rPr lang="en-GB">
                <a:solidFill>
                  <a:schemeClr val="dk1"/>
                </a:solidFill>
              </a:rPr>
              <a:t>–  As the measure increases, methods become more coupled to one another via attributes, thereby increasing the complexity of the class design</a:t>
            </a:r>
            <a:endParaRPr b="1" sz="19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7"/>
          <p:cNvPicPr preferRelativeResize="0"/>
          <p:nvPr/>
        </p:nvPicPr>
        <p:blipFill>
          <a:blip r:embed="rId3">
            <a:alphaModFix/>
          </a:blip>
          <a:stretch>
            <a:fillRect/>
          </a:stretch>
        </p:blipFill>
        <p:spPr>
          <a:xfrm>
            <a:off x="0" y="0"/>
            <a:ext cx="9261614" cy="5209669"/>
          </a:xfrm>
          <a:prstGeom prst="rect">
            <a:avLst/>
          </a:prstGeom>
          <a:noFill/>
          <a:ln>
            <a:noFill/>
          </a:ln>
        </p:spPr>
      </p:pic>
      <p:sp>
        <p:nvSpPr>
          <p:cNvPr id="238" name="Google Shape;238;p37"/>
          <p:cNvSpPr txBox="1"/>
          <p:nvPr/>
        </p:nvSpPr>
        <p:spPr>
          <a:xfrm>
            <a:off x="0" y="0"/>
            <a:ext cx="92616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Metrics for Source Code</a:t>
            </a:r>
            <a:endParaRPr b="1" sz="2900">
              <a:solidFill>
                <a:schemeClr val="dk1"/>
              </a:solidFill>
            </a:endParaRPr>
          </a:p>
        </p:txBody>
      </p:sp>
      <p:sp>
        <p:nvSpPr>
          <p:cNvPr id="239" name="Google Shape;239;p37"/>
          <p:cNvSpPr txBox="1"/>
          <p:nvPr/>
        </p:nvSpPr>
        <p:spPr>
          <a:xfrm>
            <a:off x="13" y="1368150"/>
            <a:ext cx="9261600" cy="27522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GB" sz="2000">
                <a:solidFill>
                  <a:schemeClr val="dk1"/>
                </a:solidFill>
                <a:highlight>
                  <a:srgbClr val="FFFFFF"/>
                </a:highlight>
              </a:rPr>
              <a:t>Complexity metrics</a:t>
            </a:r>
            <a:br>
              <a:rPr lang="en-GB" sz="2000">
                <a:solidFill>
                  <a:schemeClr val="dk1"/>
                </a:solidFill>
                <a:highlight>
                  <a:srgbClr val="FFFFFF"/>
                </a:highlight>
              </a:rPr>
            </a:br>
            <a:r>
              <a:rPr lang="en-GB" sz="1800">
                <a:solidFill>
                  <a:schemeClr val="dk1"/>
                </a:solidFill>
                <a:highlight>
                  <a:srgbClr val="FFFFFF"/>
                </a:highlight>
              </a:rPr>
              <a:t>– Measure the logical complexity of source code (can also be applied to component-level design)</a:t>
            </a:r>
            <a:endParaRPr sz="1800">
              <a:solidFill>
                <a:schemeClr val="dk1"/>
              </a:solidFill>
              <a:highlight>
                <a:srgbClr val="FFFFFF"/>
              </a:highlight>
            </a:endParaRPr>
          </a:p>
          <a:p>
            <a:pPr indent="-355600" lvl="0" marL="457200" rtl="0" algn="l">
              <a:lnSpc>
                <a:spcPct val="115000"/>
              </a:lnSpc>
              <a:spcBef>
                <a:spcPts val="0"/>
              </a:spcBef>
              <a:spcAft>
                <a:spcPts val="0"/>
              </a:spcAft>
              <a:buClr>
                <a:schemeClr val="dk1"/>
              </a:buClr>
              <a:buSzPts val="2000"/>
              <a:buChar char="●"/>
            </a:pPr>
            <a:r>
              <a:rPr lang="en-GB" sz="2000">
                <a:solidFill>
                  <a:schemeClr val="dk1"/>
                </a:solidFill>
                <a:highlight>
                  <a:srgbClr val="FFFFFF"/>
                </a:highlight>
              </a:rPr>
              <a:t>Length metrics</a:t>
            </a:r>
            <a:endParaRPr sz="20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GB" sz="1800">
                <a:solidFill>
                  <a:schemeClr val="dk1"/>
                </a:solidFill>
                <a:highlight>
                  <a:srgbClr val="FFFFFF"/>
                </a:highlight>
              </a:rPr>
              <a:t>– Provide an indication of the size of the software</a:t>
            </a:r>
            <a:endParaRPr sz="1800">
              <a:solidFill>
                <a:schemeClr val="dk1"/>
              </a:solidFill>
              <a:highlight>
                <a:srgbClr val="FFFFFF"/>
              </a:highlight>
            </a:endParaRPr>
          </a:p>
          <a:p>
            <a:pPr indent="0" lvl="0" marL="0" rtl="0" algn="l">
              <a:lnSpc>
                <a:spcPct val="115000"/>
              </a:lnSpc>
              <a:spcBef>
                <a:spcPts val="1200"/>
              </a:spcBef>
              <a:spcAft>
                <a:spcPts val="1200"/>
              </a:spcAft>
              <a:buNone/>
            </a:pPr>
            <a:r>
              <a:rPr lang="en-GB" sz="1800">
                <a:solidFill>
                  <a:schemeClr val="dk1"/>
                </a:solidFill>
                <a:highlight>
                  <a:srgbClr val="FFFFFF"/>
                </a:highlight>
              </a:rPr>
              <a:t>“These metrics can be used to assess source code complexity, maintainability and testability among other characteristics”</a:t>
            </a:r>
            <a:endParaRPr sz="24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8"/>
          <p:cNvPicPr preferRelativeResize="0"/>
          <p:nvPr/>
        </p:nvPicPr>
        <p:blipFill>
          <a:blip r:embed="rId3">
            <a:alphaModFix/>
          </a:blip>
          <a:stretch>
            <a:fillRect/>
          </a:stretch>
        </p:blipFill>
        <p:spPr>
          <a:xfrm>
            <a:off x="0" y="0"/>
            <a:ext cx="9261614" cy="5209669"/>
          </a:xfrm>
          <a:prstGeom prst="rect">
            <a:avLst/>
          </a:prstGeom>
          <a:noFill/>
          <a:ln>
            <a:noFill/>
          </a:ln>
        </p:spPr>
      </p:pic>
      <p:sp>
        <p:nvSpPr>
          <p:cNvPr id="245" name="Google Shape;245;p38"/>
          <p:cNvSpPr txBox="1"/>
          <p:nvPr/>
        </p:nvSpPr>
        <p:spPr>
          <a:xfrm>
            <a:off x="12" y="0"/>
            <a:ext cx="92616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Metrics for Testing</a:t>
            </a:r>
            <a:endParaRPr b="1" sz="2900">
              <a:solidFill>
                <a:schemeClr val="dk1"/>
              </a:solidFill>
            </a:endParaRPr>
          </a:p>
        </p:txBody>
      </p:sp>
      <p:sp>
        <p:nvSpPr>
          <p:cNvPr id="246" name="Google Shape;246;p38"/>
          <p:cNvSpPr txBox="1"/>
          <p:nvPr/>
        </p:nvSpPr>
        <p:spPr>
          <a:xfrm>
            <a:off x="13" y="736150"/>
            <a:ext cx="9261600" cy="3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2000">
                <a:solidFill>
                  <a:schemeClr val="dk1"/>
                </a:solidFill>
              </a:rPr>
              <a:t>• Statement and branch coverage metrics</a:t>
            </a:r>
            <a:br>
              <a:rPr lang="en-GB" sz="2000">
                <a:solidFill>
                  <a:schemeClr val="dk1"/>
                </a:solidFill>
              </a:rPr>
            </a:br>
            <a:r>
              <a:rPr lang="en-GB" sz="1800">
                <a:solidFill>
                  <a:schemeClr val="dk1"/>
                </a:solidFill>
              </a:rPr>
              <a:t>– Lead to the design of test cases that provide program coverage</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2000">
                <a:solidFill>
                  <a:schemeClr val="dk1"/>
                </a:solidFill>
              </a:rPr>
              <a:t>• Defect-related metrics</a:t>
            </a:r>
            <a:br>
              <a:rPr lang="en-GB" sz="2000">
                <a:solidFill>
                  <a:schemeClr val="dk1"/>
                </a:solidFill>
              </a:rPr>
            </a:br>
            <a:r>
              <a:rPr lang="en-GB" sz="1800">
                <a:solidFill>
                  <a:schemeClr val="dk1"/>
                </a:solidFill>
              </a:rPr>
              <a:t>– Focus on defects (i.e., bugs) found, rather than on the tests themselves</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2000">
                <a:solidFill>
                  <a:schemeClr val="dk1"/>
                </a:solidFill>
              </a:rPr>
              <a:t>• Testing effectiveness metrics</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1800">
                <a:solidFill>
                  <a:schemeClr val="dk1"/>
                </a:solidFill>
              </a:rPr>
              <a:t>– Provide a real-time indication of the effectiveness of tests that have been conducted</a:t>
            </a:r>
            <a:endParaRPr sz="1800">
              <a:solidFill>
                <a:schemeClr val="dk1"/>
              </a:solidFill>
            </a:endParaRPr>
          </a:p>
          <a:p>
            <a:pPr indent="0" lvl="0" marL="0" rtl="0" algn="l">
              <a:lnSpc>
                <a:spcPct val="115000"/>
              </a:lnSpc>
              <a:spcBef>
                <a:spcPts val="1200"/>
              </a:spcBef>
              <a:spcAft>
                <a:spcPts val="1200"/>
              </a:spcAft>
              <a:buNone/>
            </a:pPr>
            <a:r>
              <a:rPr lang="en-GB" sz="2000">
                <a:solidFill>
                  <a:schemeClr val="dk1"/>
                </a:solidFill>
              </a:rPr>
              <a:t>• In-process metrics</a:t>
            </a:r>
            <a:br>
              <a:rPr lang="en-GB" sz="2000">
                <a:solidFill>
                  <a:schemeClr val="dk1"/>
                </a:solidFill>
              </a:rPr>
            </a:br>
            <a:r>
              <a:rPr lang="en-GB" sz="1800">
                <a:solidFill>
                  <a:schemeClr val="dk1"/>
                </a:solidFill>
              </a:rPr>
              <a:t>– Process related metrics that can be determined as testing is conducted</a:t>
            </a:r>
            <a:endParaRPr sz="2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9"/>
          <p:cNvPicPr preferRelativeResize="0"/>
          <p:nvPr/>
        </p:nvPicPr>
        <p:blipFill>
          <a:blip r:embed="rId3">
            <a:alphaModFix/>
          </a:blip>
          <a:stretch>
            <a:fillRect/>
          </a:stretch>
        </p:blipFill>
        <p:spPr>
          <a:xfrm>
            <a:off x="0" y="0"/>
            <a:ext cx="9261614" cy="5209669"/>
          </a:xfrm>
          <a:prstGeom prst="rect">
            <a:avLst/>
          </a:prstGeom>
          <a:noFill/>
          <a:ln>
            <a:noFill/>
          </a:ln>
        </p:spPr>
      </p:pic>
      <p:sp>
        <p:nvSpPr>
          <p:cNvPr id="252" name="Google Shape;252;p39"/>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b="1" lang="en-GB" sz="2900">
                <a:solidFill>
                  <a:schemeClr val="dk1"/>
                </a:solidFill>
              </a:rPr>
              <a:t>Metrics for Maintenance</a:t>
            </a:r>
            <a:endParaRPr b="1" sz="2900">
              <a:solidFill>
                <a:schemeClr val="dk1"/>
              </a:solidFill>
            </a:endParaRPr>
          </a:p>
        </p:txBody>
      </p:sp>
      <p:sp>
        <p:nvSpPr>
          <p:cNvPr id="253" name="Google Shape;253;p39"/>
          <p:cNvSpPr txBox="1"/>
          <p:nvPr/>
        </p:nvSpPr>
        <p:spPr>
          <a:xfrm>
            <a:off x="13" y="631200"/>
            <a:ext cx="9261600" cy="449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700">
                <a:solidFill>
                  <a:schemeClr val="dk1"/>
                </a:solidFill>
                <a:highlight>
                  <a:srgbClr val="FFFFFF"/>
                </a:highlight>
              </a:rPr>
              <a:t>• Software maturity index (SMI)</a:t>
            </a:r>
            <a:endParaRPr sz="17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GB" sz="1500">
                <a:solidFill>
                  <a:schemeClr val="dk1"/>
                </a:solidFill>
                <a:highlight>
                  <a:srgbClr val="FFFFFF"/>
                </a:highlight>
              </a:rPr>
              <a:t>– Provides an indication of the stability of a software product based on changes that occur for each release</a:t>
            </a:r>
            <a:endParaRPr sz="15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GB" sz="1700">
                <a:solidFill>
                  <a:schemeClr val="dk1"/>
                </a:solidFill>
                <a:highlight>
                  <a:srgbClr val="FFFFFF"/>
                </a:highlight>
                <a:latin typeface="Courier New"/>
                <a:ea typeface="Courier New"/>
                <a:cs typeface="Courier New"/>
                <a:sym typeface="Courier New"/>
              </a:rPr>
              <a:t>• SMI=[M</a:t>
            </a:r>
            <a:r>
              <a:rPr lang="en-GB" sz="1000">
                <a:solidFill>
                  <a:schemeClr val="dk1"/>
                </a:solidFill>
                <a:highlight>
                  <a:srgbClr val="FFFFFF"/>
                </a:highlight>
                <a:latin typeface="Courier New"/>
                <a:ea typeface="Courier New"/>
                <a:cs typeface="Courier New"/>
                <a:sym typeface="Courier New"/>
              </a:rPr>
              <a:t>T </a:t>
            </a:r>
            <a:r>
              <a:rPr lang="en-GB" sz="1700">
                <a:solidFill>
                  <a:schemeClr val="dk1"/>
                </a:solidFill>
                <a:highlight>
                  <a:srgbClr val="FFFFFF"/>
                </a:highlight>
                <a:latin typeface="Courier New"/>
                <a:ea typeface="Courier New"/>
                <a:cs typeface="Courier New"/>
                <a:sym typeface="Courier New"/>
              </a:rPr>
              <a:t>-(F</a:t>
            </a:r>
            <a:r>
              <a:rPr lang="en-GB" sz="1000">
                <a:solidFill>
                  <a:schemeClr val="dk1"/>
                </a:solidFill>
                <a:highlight>
                  <a:srgbClr val="FFFFFF"/>
                </a:highlight>
                <a:latin typeface="Courier New"/>
                <a:ea typeface="Courier New"/>
                <a:cs typeface="Courier New"/>
                <a:sym typeface="Courier New"/>
              </a:rPr>
              <a:t>a </a:t>
            </a:r>
            <a:r>
              <a:rPr lang="en-GB" sz="1700">
                <a:solidFill>
                  <a:schemeClr val="dk1"/>
                </a:solidFill>
                <a:highlight>
                  <a:srgbClr val="FFFFFF"/>
                </a:highlight>
                <a:latin typeface="Courier New"/>
                <a:ea typeface="Courier New"/>
                <a:cs typeface="Courier New"/>
                <a:sym typeface="Courier New"/>
              </a:rPr>
              <a:t>+F</a:t>
            </a:r>
            <a:r>
              <a:rPr lang="en-GB" sz="1000">
                <a:solidFill>
                  <a:schemeClr val="dk1"/>
                </a:solidFill>
                <a:highlight>
                  <a:srgbClr val="FFFFFF"/>
                </a:highlight>
                <a:latin typeface="Courier New"/>
                <a:ea typeface="Courier New"/>
                <a:cs typeface="Courier New"/>
                <a:sym typeface="Courier New"/>
              </a:rPr>
              <a:t>c </a:t>
            </a:r>
            <a:r>
              <a:rPr lang="en-GB" sz="1700">
                <a:solidFill>
                  <a:schemeClr val="dk1"/>
                </a:solidFill>
                <a:highlight>
                  <a:srgbClr val="FFFFFF"/>
                </a:highlight>
                <a:latin typeface="Courier New"/>
                <a:ea typeface="Courier New"/>
                <a:cs typeface="Courier New"/>
                <a:sym typeface="Courier New"/>
              </a:rPr>
              <a:t>+F</a:t>
            </a:r>
            <a:r>
              <a:rPr lang="en-GB" sz="1000">
                <a:solidFill>
                  <a:schemeClr val="dk1"/>
                </a:solidFill>
                <a:highlight>
                  <a:srgbClr val="FFFFFF"/>
                </a:highlight>
                <a:latin typeface="Courier New"/>
                <a:ea typeface="Courier New"/>
                <a:cs typeface="Courier New"/>
                <a:sym typeface="Courier New"/>
              </a:rPr>
              <a:t>d</a:t>
            </a:r>
            <a:r>
              <a:rPr lang="en-GB" sz="1700">
                <a:solidFill>
                  <a:schemeClr val="dk1"/>
                </a:solidFill>
                <a:highlight>
                  <a:srgbClr val="FFFFFF"/>
                </a:highlight>
                <a:latin typeface="Courier New"/>
                <a:ea typeface="Courier New"/>
                <a:cs typeface="Courier New"/>
                <a:sym typeface="Courier New"/>
              </a:rPr>
              <a:t>)]/M</a:t>
            </a:r>
            <a:r>
              <a:rPr lang="en-GB" sz="1000">
                <a:solidFill>
                  <a:schemeClr val="dk1"/>
                </a:solidFill>
                <a:highlight>
                  <a:srgbClr val="FFFFFF"/>
                </a:highlight>
                <a:latin typeface="Courier New"/>
                <a:ea typeface="Courier New"/>
                <a:cs typeface="Courier New"/>
                <a:sym typeface="Courier New"/>
              </a:rPr>
              <a:t>T</a:t>
            </a:r>
            <a:endParaRPr sz="1000">
              <a:solidFill>
                <a:schemeClr val="dk1"/>
              </a:solidFill>
              <a:highlight>
                <a:srgbClr val="FFFFFF"/>
              </a:highlight>
              <a:latin typeface="Courier New"/>
              <a:ea typeface="Courier New"/>
              <a:cs typeface="Courier New"/>
              <a:sym typeface="Courier New"/>
            </a:endParaRPr>
          </a:p>
          <a:p>
            <a:pPr indent="0" lvl="0" marL="0" rtl="0" algn="l">
              <a:lnSpc>
                <a:spcPct val="115000"/>
              </a:lnSpc>
              <a:spcBef>
                <a:spcPts val="1200"/>
              </a:spcBef>
              <a:spcAft>
                <a:spcPts val="0"/>
              </a:spcAft>
              <a:buClr>
                <a:schemeClr val="dk1"/>
              </a:buClr>
              <a:buSzPts val="1100"/>
              <a:buFont typeface="Arial"/>
              <a:buNone/>
            </a:pPr>
            <a:r>
              <a:rPr lang="en-GB" sz="1700">
                <a:solidFill>
                  <a:schemeClr val="dk1"/>
                </a:solidFill>
                <a:highlight>
                  <a:srgbClr val="FFFFFF"/>
                </a:highlight>
              </a:rPr>
              <a:t>where</a:t>
            </a:r>
            <a:br>
              <a:rPr lang="en-GB" sz="1700">
                <a:solidFill>
                  <a:schemeClr val="dk1"/>
                </a:solidFill>
                <a:highlight>
                  <a:srgbClr val="FFFFFF"/>
                </a:highlight>
              </a:rPr>
            </a:br>
            <a:r>
              <a:rPr lang="en-GB" sz="1700">
                <a:solidFill>
                  <a:schemeClr val="dk1"/>
                </a:solidFill>
                <a:highlight>
                  <a:srgbClr val="FFFFFF"/>
                </a:highlight>
                <a:latin typeface="Courier New"/>
                <a:ea typeface="Courier New"/>
                <a:cs typeface="Courier New"/>
                <a:sym typeface="Courier New"/>
              </a:rPr>
              <a:t>M</a:t>
            </a:r>
            <a:r>
              <a:rPr lang="en-GB" sz="1000">
                <a:solidFill>
                  <a:schemeClr val="dk1"/>
                </a:solidFill>
                <a:highlight>
                  <a:srgbClr val="FFFFFF"/>
                </a:highlight>
                <a:latin typeface="Courier New"/>
                <a:ea typeface="Courier New"/>
                <a:cs typeface="Courier New"/>
                <a:sym typeface="Courier New"/>
              </a:rPr>
              <a:t>T </a:t>
            </a:r>
            <a:r>
              <a:rPr lang="en-GB" sz="1700">
                <a:solidFill>
                  <a:schemeClr val="dk1"/>
                </a:solidFill>
                <a:highlight>
                  <a:srgbClr val="FFFFFF"/>
                </a:highlight>
              </a:rPr>
              <a:t>= #modules in the current release</a:t>
            </a:r>
            <a:br>
              <a:rPr lang="en-GB" sz="1700">
                <a:solidFill>
                  <a:schemeClr val="dk1"/>
                </a:solidFill>
                <a:highlight>
                  <a:srgbClr val="FFFFFF"/>
                </a:highlight>
              </a:rPr>
            </a:br>
            <a:r>
              <a:rPr lang="en-GB" sz="1700">
                <a:solidFill>
                  <a:schemeClr val="dk1"/>
                </a:solidFill>
                <a:highlight>
                  <a:srgbClr val="FFFFFF"/>
                </a:highlight>
                <a:latin typeface="Courier New"/>
                <a:ea typeface="Courier New"/>
                <a:cs typeface="Courier New"/>
                <a:sym typeface="Courier New"/>
              </a:rPr>
              <a:t>F</a:t>
            </a:r>
            <a:r>
              <a:rPr lang="en-GB" sz="1000">
                <a:solidFill>
                  <a:schemeClr val="dk1"/>
                </a:solidFill>
                <a:highlight>
                  <a:srgbClr val="FFFFFF"/>
                </a:highlight>
                <a:latin typeface="Courier New"/>
                <a:ea typeface="Courier New"/>
                <a:cs typeface="Courier New"/>
                <a:sym typeface="Courier New"/>
              </a:rPr>
              <a:t>a </a:t>
            </a:r>
            <a:r>
              <a:rPr lang="en-GB" sz="1700">
                <a:solidFill>
                  <a:schemeClr val="dk1"/>
                </a:solidFill>
                <a:highlight>
                  <a:srgbClr val="FFFFFF"/>
                </a:highlight>
              </a:rPr>
              <a:t>= #modules in the current release that have been added</a:t>
            </a:r>
            <a:br>
              <a:rPr lang="en-GB" sz="1700">
                <a:solidFill>
                  <a:schemeClr val="dk1"/>
                </a:solidFill>
                <a:highlight>
                  <a:srgbClr val="FFFFFF"/>
                </a:highlight>
              </a:rPr>
            </a:br>
            <a:r>
              <a:rPr lang="en-GB" sz="1700">
                <a:solidFill>
                  <a:schemeClr val="dk1"/>
                </a:solidFill>
                <a:highlight>
                  <a:srgbClr val="FFFFFF"/>
                </a:highlight>
                <a:latin typeface="Courier New"/>
                <a:ea typeface="Courier New"/>
                <a:cs typeface="Courier New"/>
                <a:sym typeface="Courier New"/>
              </a:rPr>
              <a:t>F</a:t>
            </a:r>
            <a:r>
              <a:rPr lang="en-GB" sz="1000">
                <a:solidFill>
                  <a:schemeClr val="dk1"/>
                </a:solidFill>
                <a:highlight>
                  <a:srgbClr val="FFFFFF"/>
                </a:highlight>
                <a:latin typeface="Courier New"/>
                <a:ea typeface="Courier New"/>
                <a:cs typeface="Courier New"/>
                <a:sym typeface="Courier New"/>
              </a:rPr>
              <a:t>c </a:t>
            </a:r>
            <a:r>
              <a:rPr lang="en-GB" sz="1700">
                <a:solidFill>
                  <a:schemeClr val="dk1"/>
                </a:solidFill>
                <a:highlight>
                  <a:srgbClr val="FFFFFF"/>
                </a:highlight>
              </a:rPr>
              <a:t>= #modules in the current release that have been changed </a:t>
            </a:r>
            <a:r>
              <a:rPr lang="en-GB" sz="1700">
                <a:solidFill>
                  <a:schemeClr val="dk1"/>
                </a:solidFill>
                <a:highlight>
                  <a:srgbClr val="FFFFFF"/>
                </a:highlight>
                <a:latin typeface="Courier New"/>
                <a:ea typeface="Courier New"/>
                <a:cs typeface="Courier New"/>
                <a:sym typeface="Courier New"/>
              </a:rPr>
              <a:t>F</a:t>
            </a:r>
            <a:r>
              <a:rPr lang="en-GB" sz="1000">
                <a:solidFill>
                  <a:schemeClr val="dk1"/>
                </a:solidFill>
                <a:highlight>
                  <a:srgbClr val="FFFFFF"/>
                </a:highlight>
                <a:latin typeface="Courier New"/>
                <a:ea typeface="Courier New"/>
                <a:cs typeface="Courier New"/>
                <a:sym typeface="Courier New"/>
              </a:rPr>
              <a:t>d </a:t>
            </a:r>
            <a:r>
              <a:rPr lang="en-GB" sz="1700">
                <a:solidFill>
                  <a:schemeClr val="dk1"/>
                </a:solidFill>
                <a:highlight>
                  <a:srgbClr val="FFFFFF"/>
                </a:highlight>
              </a:rPr>
              <a:t>= #modules from the preceding release that were deleted in</a:t>
            </a:r>
            <a:endParaRPr sz="17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GB" sz="1700">
                <a:solidFill>
                  <a:schemeClr val="dk1"/>
                </a:solidFill>
                <a:highlight>
                  <a:srgbClr val="FFFFFF"/>
                </a:highlight>
              </a:rPr>
              <a:t>the current release</a:t>
            </a:r>
            <a:endParaRPr sz="1700">
              <a:solidFill>
                <a:schemeClr val="dk1"/>
              </a:solidFill>
              <a:highlight>
                <a:srgbClr val="FFFFFF"/>
              </a:highlight>
            </a:endParaRPr>
          </a:p>
          <a:p>
            <a:pPr indent="-336550" lvl="0" marL="457200" rtl="0" algn="l">
              <a:lnSpc>
                <a:spcPct val="115000"/>
              </a:lnSpc>
              <a:spcBef>
                <a:spcPts val="1200"/>
              </a:spcBef>
              <a:spcAft>
                <a:spcPts val="0"/>
              </a:spcAft>
              <a:buClr>
                <a:schemeClr val="dk1"/>
              </a:buClr>
              <a:buSzPts val="1700"/>
              <a:buChar char="●"/>
            </a:pPr>
            <a:r>
              <a:rPr lang="en-GB" sz="1700">
                <a:solidFill>
                  <a:schemeClr val="dk1"/>
                </a:solidFill>
                <a:highlight>
                  <a:srgbClr val="FFFFFF"/>
                </a:highlight>
              </a:rPr>
              <a:t>As the SMI (i.e., the fraction) approaches 1.0, the software product begins to stabilize</a:t>
            </a:r>
            <a:endParaRPr sz="1700">
              <a:solidFill>
                <a:schemeClr val="dk1"/>
              </a:solidFill>
              <a:highlight>
                <a:srgbClr val="FFFFFF"/>
              </a:highlight>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highlight>
                  <a:srgbClr val="FFFFFF"/>
                </a:highlight>
              </a:rPr>
              <a:t>The average time to produce a release of a software product can be correlated with the SMI</a:t>
            </a:r>
            <a:endParaRPr sz="1100">
              <a:solidFill>
                <a:srgbClr val="081D5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40"/>
          <p:cNvPicPr preferRelativeResize="0"/>
          <p:nvPr/>
        </p:nvPicPr>
        <p:blipFill>
          <a:blip r:embed="rId3">
            <a:alphaModFix/>
          </a:blip>
          <a:stretch>
            <a:fillRect/>
          </a:stretch>
        </p:blipFill>
        <p:spPr>
          <a:xfrm>
            <a:off x="0" y="0"/>
            <a:ext cx="9261614" cy="5209669"/>
          </a:xfrm>
          <a:prstGeom prst="rect">
            <a:avLst/>
          </a:prstGeom>
          <a:noFill/>
          <a:ln>
            <a:noFill/>
          </a:ln>
        </p:spPr>
      </p:pic>
      <p:sp>
        <p:nvSpPr>
          <p:cNvPr id="259" name="Google Shape;259;p40"/>
          <p:cNvSpPr txBox="1"/>
          <p:nvPr/>
        </p:nvSpPr>
        <p:spPr>
          <a:xfrm>
            <a:off x="610977" y="1866175"/>
            <a:ext cx="7890900" cy="1577400"/>
          </a:xfrm>
          <a:prstGeom prst="rect">
            <a:avLst/>
          </a:prstGeom>
          <a:no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rPr b="1" lang="en-GB" sz="3300" strike="noStrike">
                <a:solidFill>
                  <a:srgbClr val="000000"/>
                </a:solidFill>
                <a:latin typeface="Times New Roman"/>
                <a:ea typeface="Times New Roman"/>
                <a:cs typeface="Times New Roman"/>
                <a:sym typeface="Times New Roman"/>
              </a:rPr>
              <a:t>Any questions?</a:t>
            </a:r>
            <a:endParaRPr b="0" sz="3300"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1"/>
          <p:cNvPicPr preferRelativeResize="0"/>
          <p:nvPr/>
        </p:nvPicPr>
        <p:blipFill>
          <a:blip r:embed="rId3">
            <a:alphaModFix/>
          </a:blip>
          <a:stretch>
            <a:fillRect/>
          </a:stretch>
        </p:blipFill>
        <p:spPr>
          <a:xfrm>
            <a:off x="0" y="0"/>
            <a:ext cx="9261614" cy="5209669"/>
          </a:xfrm>
          <a:prstGeom prst="rect">
            <a:avLst/>
          </a:prstGeom>
          <a:noFill/>
          <a:ln>
            <a:noFill/>
          </a:ln>
        </p:spPr>
      </p:pic>
      <p:sp>
        <p:nvSpPr>
          <p:cNvPr id="265" name="Google Shape;265;p41"/>
          <p:cNvSpPr txBox="1"/>
          <p:nvPr/>
        </p:nvSpPr>
        <p:spPr>
          <a:xfrm>
            <a:off x="455865" y="2280880"/>
            <a:ext cx="8231700" cy="540900"/>
          </a:xfrm>
          <a:prstGeom prst="rect">
            <a:avLst/>
          </a:prstGeom>
          <a:noFill/>
          <a:ln>
            <a:noFill/>
          </a:ln>
        </p:spPr>
        <p:txBody>
          <a:bodyPr anchorCtr="0" anchor="t" bIns="40825" lIns="81625" spcFirstLastPara="1" rIns="81625" wrap="square" tIns="40825">
            <a:noAutofit/>
          </a:bodyPr>
          <a:lstStyle/>
          <a:p>
            <a:pPr indent="0" lvl="0" marL="0" marR="0" rtl="0" algn="ctr">
              <a:spcBef>
                <a:spcPts val="0"/>
              </a:spcBef>
              <a:spcAft>
                <a:spcPts val="0"/>
              </a:spcAft>
              <a:buNone/>
            </a:pPr>
            <a:r>
              <a:rPr b="0" lang="en-GB" sz="3300" strike="noStrike">
                <a:solidFill>
                  <a:srgbClr val="000000"/>
                </a:solidFill>
                <a:latin typeface="Times New Roman"/>
                <a:ea typeface="Times New Roman"/>
                <a:cs typeface="Times New Roman"/>
                <a:sym typeface="Times New Roman"/>
              </a:rPr>
              <a:t>Thank you</a:t>
            </a:r>
            <a:endParaRPr b="0" sz="3300"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42"/>
          <p:cNvPicPr preferRelativeResize="0"/>
          <p:nvPr/>
        </p:nvPicPr>
        <p:blipFill>
          <a:blip r:embed="rId3">
            <a:alphaModFix/>
          </a:blip>
          <a:stretch>
            <a:fillRect/>
          </a:stretch>
        </p:blipFill>
        <p:spPr>
          <a:xfrm>
            <a:off x="0" y="0"/>
            <a:ext cx="9261614" cy="5209669"/>
          </a:xfrm>
          <a:prstGeom prst="rect">
            <a:avLst/>
          </a:prstGeom>
          <a:noFill/>
          <a:ln>
            <a:noFill/>
          </a:ln>
        </p:spPr>
      </p:pic>
      <p:sp>
        <p:nvSpPr>
          <p:cNvPr id="271" name="Google Shape;271;p42"/>
          <p:cNvSpPr txBox="1"/>
          <p:nvPr/>
        </p:nvSpPr>
        <p:spPr>
          <a:xfrm>
            <a:off x="2409063" y="921386"/>
            <a:ext cx="4443900" cy="699900"/>
          </a:xfrm>
          <a:prstGeom prst="rect">
            <a:avLst/>
          </a:prstGeom>
          <a:no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rPr b="1" lang="en-GB" sz="2400">
                <a:latin typeface="Times New Roman"/>
                <a:ea typeface="Times New Roman"/>
                <a:cs typeface="Times New Roman"/>
                <a:sym typeface="Times New Roman"/>
              </a:rPr>
              <a:t>Scan The QR for More Info</a:t>
            </a:r>
            <a:endParaRPr b="0" sz="2400" strike="noStrike">
              <a:solidFill>
                <a:srgbClr val="000000"/>
              </a:solidFill>
              <a:latin typeface="Arial"/>
              <a:ea typeface="Arial"/>
              <a:cs typeface="Arial"/>
              <a:sym typeface="Arial"/>
            </a:endParaRPr>
          </a:p>
        </p:txBody>
      </p:sp>
      <p:pic>
        <p:nvPicPr>
          <p:cNvPr id="272" name="Google Shape;272;p42"/>
          <p:cNvPicPr preferRelativeResize="0"/>
          <p:nvPr/>
        </p:nvPicPr>
        <p:blipFill>
          <a:blip r:embed="rId4">
            <a:alphaModFix/>
          </a:blip>
          <a:stretch>
            <a:fillRect/>
          </a:stretch>
        </p:blipFill>
        <p:spPr>
          <a:xfrm>
            <a:off x="2836531" y="1472036"/>
            <a:ext cx="3588762" cy="35887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0" y="0"/>
            <a:ext cx="9261614" cy="5209669"/>
          </a:xfrm>
          <a:prstGeom prst="rect">
            <a:avLst/>
          </a:prstGeom>
          <a:noFill/>
          <a:ln>
            <a:noFill/>
          </a:ln>
        </p:spPr>
      </p:pic>
      <p:sp>
        <p:nvSpPr>
          <p:cNvPr id="81" name="Google Shape;81;p17"/>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Quality</a:t>
            </a:r>
            <a:endParaRPr b="1" sz="2900">
              <a:solidFill>
                <a:schemeClr val="dk1"/>
              </a:solidFill>
            </a:endParaRPr>
          </a:p>
        </p:txBody>
      </p:sp>
      <p:sp>
        <p:nvSpPr>
          <p:cNvPr id="82" name="Google Shape;82;p17"/>
          <p:cNvSpPr txBox="1"/>
          <p:nvPr/>
        </p:nvSpPr>
        <p:spPr>
          <a:xfrm>
            <a:off x="13" y="631200"/>
            <a:ext cx="9261600" cy="426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800">
                <a:solidFill>
                  <a:schemeClr val="dk1"/>
                </a:solidFill>
              </a:rPr>
              <a:t>For software, two kinds of quality may be encountered:</a:t>
            </a:r>
            <a:endParaRPr sz="1700">
              <a:solidFill>
                <a:schemeClr val="dk1"/>
              </a:solidFill>
            </a:endParaRPr>
          </a:p>
          <a:p>
            <a:pPr indent="-381000" lvl="0" marL="457200" rtl="0" algn="l">
              <a:lnSpc>
                <a:spcPct val="115000"/>
              </a:lnSpc>
              <a:spcBef>
                <a:spcPts val="1200"/>
              </a:spcBef>
              <a:spcAft>
                <a:spcPts val="0"/>
              </a:spcAft>
              <a:buClr>
                <a:schemeClr val="dk1"/>
              </a:buClr>
              <a:buSzPts val="2400"/>
              <a:buChar char="●"/>
            </a:pPr>
            <a:r>
              <a:rPr lang="en-GB" sz="2400">
                <a:solidFill>
                  <a:schemeClr val="dk1"/>
                </a:solidFill>
              </a:rPr>
              <a:t>Quality of design</a:t>
            </a:r>
            <a:endParaRPr sz="2400">
              <a:solidFill>
                <a:schemeClr val="dk1"/>
              </a:solidFill>
            </a:endParaRPr>
          </a:p>
          <a:p>
            <a:pPr indent="-381000" lvl="1" marL="914400" rtl="0" algn="l">
              <a:lnSpc>
                <a:spcPct val="115000"/>
              </a:lnSpc>
              <a:spcBef>
                <a:spcPts val="0"/>
              </a:spcBef>
              <a:spcAft>
                <a:spcPts val="0"/>
              </a:spcAft>
              <a:buClr>
                <a:schemeClr val="dk1"/>
              </a:buClr>
              <a:buSzPts val="2400"/>
              <a:buChar char="○"/>
            </a:pPr>
            <a:r>
              <a:rPr lang="en-GB" sz="2400">
                <a:solidFill>
                  <a:schemeClr val="dk1"/>
                </a:solidFill>
              </a:rPr>
              <a:t>encompasses requirements, specifications and the design of the system.</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GB" sz="2400">
                <a:solidFill>
                  <a:schemeClr val="dk1"/>
                </a:solidFill>
              </a:rPr>
              <a:t>Quality of conformance is an issue focused primarily on implementation.</a:t>
            </a:r>
            <a:endParaRPr b="1" sz="2400">
              <a:solidFill>
                <a:schemeClr val="dk1"/>
              </a:solidFill>
            </a:endParaRPr>
          </a:p>
          <a:p>
            <a:pPr indent="-381000" lvl="0" marL="457200" rtl="0" algn="l">
              <a:lnSpc>
                <a:spcPct val="115000"/>
              </a:lnSpc>
              <a:spcBef>
                <a:spcPts val="0"/>
              </a:spcBef>
              <a:spcAft>
                <a:spcPts val="0"/>
              </a:spcAft>
              <a:buClr>
                <a:schemeClr val="dk1"/>
              </a:buClr>
              <a:buSzPts val="2400"/>
              <a:buChar char="●"/>
            </a:pPr>
            <a:r>
              <a:rPr b="1" lang="en-GB" sz="2400">
                <a:solidFill>
                  <a:schemeClr val="dk1"/>
                </a:solidFill>
                <a:highlight>
                  <a:srgbClr val="F3FF07"/>
                </a:highlight>
              </a:rPr>
              <a:t>User Satisfaction</a:t>
            </a:r>
            <a:r>
              <a:rPr b="1" lang="en-GB" sz="2400">
                <a:solidFill>
                  <a:schemeClr val="dk1"/>
                </a:solidFill>
              </a:rPr>
              <a:t> = compliant product + good quality + delivery within budget and schedule</a:t>
            </a:r>
            <a:endParaRPr b="1" sz="2400">
              <a:solidFill>
                <a:schemeClr val="dk1"/>
              </a:solidFill>
            </a:endParaRPr>
          </a:p>
          <a:p>
            <a:pPr indent="0" lvl="0" marL="0" rtl="0" algn="l">
              <a:lnSpc>
                <a:spcPct val="115000"/>
              </a:lnSpc>
              <a:spcBef>
                <a:spcPts val="1200"/>
              </a:spcBef>
              <a:spcAft>
                <a:spcPts val="1200"/>
              </a:spcAft>
              <a:buNone/>
            </a:pPr>
            <a:r>
              <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9261614" cy="5209669"/>
          </a:xfrm>
          <a:prstGeom prst="rect">
            <a:avLst/>
          </a:prstGeom>
          <a:noFill/>
          <a:ln>
            <a:noFill/>
          </a:ln>
        </p:spPr>
      </p:pic>
      <p:sp>
        <p:nvSpPr>
          <p:cNvPr id="88" name="Google Shape;88;p18"/>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Software Quality</a:t>
            </a:r>
            <a:endParaRPr sz="2900">
              <a:solidFill>
                <a:schemeClr val="dk1"/>
              </a:solidFill>
            </a:endParaRPr>
          </a:p>
        </p:txBody>
      </p:sp>
      <p:sp>
        <p:nvSpPr>
          <p:cNvPr id="89" name="Google Shape;89;p18"/>
          <p:cNvSpPr txBox="1"/>
          <p:nvPr/>
        </p:nvSpPr>
        <p:spPr>
          <a:xfrm>
            <a:off x="0" y="1104588"/>
            <a:ext cx="9261600" cy="210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en-GB" sz="2800">
                <a:solidFill>
                  <a:schemeClr val="dk1"/>
                </a:solidFill>
              </a:rPr>
              <a:t>Conformance to explicitly stated functional and performance requirements development standards,</a:t>
            </a:r>
            <a:br>
              <a:rPr lang="en-GB" sz="2800">
                <a:solidFill>
                  <a:schemeClr val="dk1"/>
                </a:solidFill>
              </a:rPr>
            </a:br>
            <a:r>
              <a:rPr lang="en-GB" sz="2800">
                <a:solidFill>
                  <a:schemeClr val="dk1"/>
                </a:solidFill>
              </a:rPr>
              <a:t>And explicitly documented implicit that are expected of all professionally developed software.</a:t>
            </a:r>
            <a:endParaRPr sz="2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0" y="0"/>
            <a:ext cx="9261614" cy="5209669"/>
          </a:xfrm>
          <a:prstGeom prst="rect">
            <a:avLst/>
          </a:prstGeom>
          <a:noFill/>
          <a:ln>
            <a:noFill/>
          </a:ln>
        </p:spPr>
      </p:pic>
      <p:sp>
        <p:nvSpPr>
          <p:cNvPr id="95" name="Google Shape;95;p19"/>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McCall’s Quality Factors</a:t>
            </a:r>
            <a:endParaRPr b="1" sz="2900">
              <a:solidFill>
                <a:schemeClr val="dk1"/>
              </a:solidFill>
            </a:endParaRPr>
          </a:p>
        </p:txBody>
      </p:sp>
      <p:pic>
        <p:nvPicPr>
          <p:cNvPr id="96" name="Google Shape;96;p19"/>
          <p:cNvPicPr preferRelativeResize="0"/>
          <p:nvPr/>
        </p:nvPicPr>
        <p:blipFill>
          <a:blip r:embed="rId4">
            <a:alphaModFix/>
          </a:blip>
          <a:stretch>
            <a:fillRect/>
          </a:stretch>
        </p:blipFill>
        <p:spPr>
          <a:xfrm>
            <a:off x="882826" y="631200"/>
            <a:ext cx="7378350" cy="444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0" y="0"/>
            <a:ext cx="9261614" cy="5209669"/>
          </a:xfrm>
          <a:prstGeom prst="rect">
            <a:avLst/>
          </a:prstGeom>
          <a:noFill/>
          <a:ln>
            <a:noFill/>
          </a:ln>
        </p:spPr>
      </p:pic>
      <p:sp>
        <p:nvSpPr>
          <p:cNvPr id="102" name="Google Shape;102;p20"/>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Cost of Quality</a:t>
            </a:r>
            <a:endParaRPr b="1" sz="2900">
              <a:solidFill>
                <a:schemeClr val="dk1"/>
              </a:solidFill>
            </a:endParaRPr>
          </a:p>
        </p:txBody>
      </p:sp>
      <p:sp>
        <p:nvSpPr>
          <p:cNvPr id="103" name="Google Shape;103;p20"/>
          <p:cNvSpPr txBox="1"/>
          <p:nvPr/>
        </p:nvSpPr>
        <p:spPr>
          <a:xfrm>
            <a:off x="0" y="541200"/>
            <a:ext cx="9261600" cy="4325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i="1" lang="en-GB" sz="1500">
                <a:solidFill>
                  <a:schemeClr val="dk1"/>
                </a:solidFill>
                <a:highlight>
                  <a:schemeClr val="lt1"/>
                </a:highlight>
              </a:rPr>
              <a:t>Prevention costs </a:t>
            </a:r>
            <a:r>
              <a:rPr lang="en-GB" sz="1500">
                <a:solidFill>
                  <a:schemeClr val="dk1"/>
                </a:solidFill>
                <a:highlight>
                  <a:schemeClr val="lt1"/>
                </a:highlight>
              </a:rPr>
              <a:t>include</a:t>
            </a:r>
            <a:endParaRPr sz="1500">
              <a:solidFill>
                <a:schemeClr val="dk1"/>
              </a:solidFill>
              <a:highlight>
                <a:schemeClr val="lt1"/>
              </a:highlight>
            </a:endParaRPr>
          </a:p>
          <a:p>
            <a:pPr indent="-285750" lvl="1" marL="914400" rtl="0" algn="l">
              <a:lnSpc>
                <a:spcPct val="100000"/>
              </a:lnSpc>
              <a:spcBef>
                <a:spcPts val="1200"/>
              </a:spcBef>
              <a:spcAft>
                <a:spcPts val="0"/>
              </a:spcAft>
              <a:buClr>
                <a:schemeClr val="dk1"/>
              </a:buClr>
              <a:buSzPts val="900"/>
              <a:buChar char="○"/>
            </a:pPr>
            <a:r>
              <a:rPr lang="en-GB" sz="1100">
                <a:solidFill>
                  <a:schemeClr val="dk1"/>
                </a:solidFill>
                <a:highlight>
                  <a:schemeClr val="lt1"/>
                </a:highlight>
              </a:rPr>
              <a:t>Quality planning</a:t>
            </a:r>
            <a:endParaRPr sz="1100">
              <a:solidFill>
                <a:schemeClr val="dk1"/>
              </a:solidFill>
              <a:highlight>
                <a:schemeClr val="lt1"/>
              </a:highlight>
            </a:endParaRPr>
          </a:p>
          <a:p>
            <a:pPr indent="-285750" lvl="1" marL="914400" rtl="0" algn="l">
              <a:lnSpc>
                <a:spcPct val="100000"/>
              </a:lnSpc>
              <a:spcBef>
                <a:spcPts val="0"/>
              </a:spcBef>
              <a:spcAft>
                <a:spcPts val="0"/>
              </a:spcAft>
              <a:buClr>
                <a:schemeClr val="dk1"/>
              </a:buClr>
              <a:buSzPts val="900"/>
              <a:buChar char="○"/>
            </a:pPr>
            <a:r>
              <a:rPr lang="en-GB" sz="1100">
                <a:solidFill>
                  <a:schemeClr val="dk1"/>
                </a:solidFill>
                <a:highlight>
                  <a:schemeClr val="lt1"/>
                </a:highlight>
              </a:rPr>
              <a:t>Formal technical reviews</a:t>
            </a:r>
            <a:endParaRPr sz="1100">
              <a:solidFill>
                <a:schemeClr val="dk1"/>
              </a:solidFill>
              <a:highlight>
                <a:schemeClr val="lt1"/>
              </a:highlight>
            </a:endParaRPr>
          </a:p>
          <a:p>
            <a:pPr indent="-285750" lvl="1" marL="914400" rtl="0" algn="l">
              <a:lnSpc>
                <a:spcPct val="100000"/>
              </a:lnSpc>
              <a:spcBef>
                <a:spcPts val="0"/>
              </a:spcBef>
              <a:spcAft>
                <a:spcPts val="0"/>
              </a:spcAft>
              <a:buClr>
                <a:schemeClr val="dk1"/>
              </a:buClr>
              <a:buSzPts val="900"/>
              <a:buChar char="○"/>
            </a:pPr>
            <a:r>
              <a:rPr lang="en-GB" sz="1100">
                <a:solidFill>
                  <a:schemeClr val="dk1"/>
                </a:solidFill>
                <a:highlight>
                  <a:schemeClr val="lt1"/>
                </a:highlight>
              </a:rPr>
              <a:t>Test equipment</a:t>
            </a:r>
            <a:endParaRPr sz="1100">
              <a:solidFill>
                <a:schemeClr val="dk1"/>
              </a:solidFill>
              <a:highlight>
                <a:schemeClr val="lt1"/>
              </a:highlight>
            </a:endParaRPr>
          </a:p>
          <a:p>
            <a:pPr indent="-285750" lvl="1" marL="914400" rtl="0" algn="l">
              <a:lnSpc>
                <a:spcPct val="100000"/>
              </a:lnSpc>
              <a:spcBef>
                <a:spcPts val="0"/>
              </a:spcBef>
              <a:spcAft>
                <a:spcPts val="0"/>
              </a:spcAft>
              <a:buClr>
                <a:schemeClr val="dk1"/>
              </a:buClr>
              <a:buSzPts val="900"/>
              <a:buChar char="○"/>
            </a:pPr>
            <a:r>
              <a:rPr lang="en-GB" sz="1100">
                <a:solidFill>
                  <a:schemeClr val="dk1"/>
                </a:solidFill>
                <a:highlight>
                  <a:schemeClr val="lt1"/>
                </a:highlight>
              </a:rPr>
              <a:t>Training</a:t>
            </a:r>
            <a:endParaRPr sz="800">
              <a:solidFill>
                <a:schemeClr val="dk1"/>
              </a:solidFill>
              <a:highlight>
                <a:schemeClr val="lt1"/>
              </a:highlight>
            </a:endParaRPr>
          </a:p>
          <a:p>
            <a:pPr indent="0" lvl="0" marL="0" rtl="0" algn="l">
              <a:lnSpc>
                <a:spcPct val="100000"/>
              </a:lnSpc>
              <a:spcBef>
                <a:spcPts val="1200"/>
              </a:spcBef>
              <a:spcAft>
                <a:spcPts val="0"/>
              </a:spcAft>
              <a:buNone/>
            </a:pPr>
            <a:r>
              <a:rPr i="1" lang="en-GB" sz="1500">
                <a:solidFill>
                  <a:schemeClr val="dk1"/>
                </a:solidFill>
                <a:highlight>
                  <a:schemeClr val="lt1"/>
                </a:highlight>
              </a:rPr>
              <a:t>Internal failure costs </a:t>
            </a:r>
            <a:r>
              <a:rPr lang="en-GB" sz="1500">
                <a:solidFill>
                  <a:schemeClr val="dk1"/>
                </a:solidFill>
                <a:highlight>
                  <a:schemeClr val="lt1"/>
                </a:highlight>
              </a:rPr>
              <a:t>include </a:t>
            </a:r>
            <a:endParaRPr sz="1500">
              <a:solidFill>
                <a:schemeClr val="dk1"/>
              </a:solidFill>
              <a:highlight>
                <a:schemeClr val="lt1"/>
              </a:highlight>
            </a:endParaRPr>
          </a:p>
          <a:p>
            <a:pPr indent="-285750" lvl="1" marL="914400" rtl="0" algn="l">
              <a:lnSpc>
                <a:spcPct val="100000"/>
              </a:lnSpc>
              <a:spcBef>
                <a:spcPts val="1200"/>
              </a:spcBef>
              <a:spcAft>
                <a:spcPts val="0"/>
              </a:spcAft>
              <a:buClr>
                <a:schemeClr val="dk1"/>
              </a:buClr>
              <a:buSzPts val="900"/>
              <a:buChar char="○"/>
            </a:pPr>
            <a:r>
              <a:rPr lang="en-GB" sz="1100">
                <a:solidFill>
                  <a:schemeClr val="dk1"/>
                </a:solidFill>
                <a:highlight>
                  <a:schemeClr val="lt1"/>
                </a:highlight>
              </a:rPr>
              <a:t>Failure mode analysis</a:t>
            </a:r>
            <a:endParaRPr sz="1100">
              <a:solidFill>
                <a:schemeClr val="dk1"/>
              </a:solidFill>
              <a:highlight>
                <a:schemeClr val="lt1"/>
              </a:highlight>
            </a:endParaRPr>
          </a:p>
          <a:p>
            <a:pPr indent="-285750" lvl="1" marL="914400" rtl="0" algn="l">
              <a:lnSpc>
                <a:spcPct val="100000"/>
              </a:lnSpc>
              <a:spcBef>
                <a:spcPts val="0"/>
              </a:spcBef>
              <a:spcAft>
                <a:spcPts val="0"/>
              </a:spcAft>
              <a:buClr>
                <a:schemeClr val="dk1"/>
              </a:buClr>
              <a:buSzPts val="900"/>
              <a:buChar char="○"/>
            </a:pPr>
            <a:r>
              <a:rPr lang="en-GB" sz="1100">
                <a:solidFill>
                  <a:schemeClr val="dk1"/>
                </a:solidFill>
                <a:highlight>
                  <a:schemeClr val="lt1"/>
                </a:highlight>
              </a:rPr>
              <a:t>Rework </a:t>
            </a:r>
            <a:endParaRPr sz="1100">
              <a:solidFill>
                <a:schemeClr val="dk1"/>
              </a:solidFill>
              <a:highlight>
                <a:schemeClr val="lt1"/>
              </a:highlight>
            </a:endParaRPr>
          </a:p>
          <a:p>
            <a:pPr indent="-285750" lvl="1" marL="914400" rtl="0" algn="l">
              <a:lnSpc>
                <a:spcPct val="100000"/>
              </a:lnSpc>
              <a:spcBef>
                <a:spcPts val="0"/>
              </a:spcBef>
              <a:spcAft>
                <a:spcPts val="0"/>
              </a:spcAft>
              <a:buClr>
                <a:schemeClr val="dk1"/>
              </a:buClr>
              <a:buSzPts val="900"/>
              <a:buChar char="○"/>
            </a:pPr>
            <a:r>
              <a:rPr lang="en-GB" sz="1100">
                <a:solidFill>
                  <a:schemeClr val="dk1"/>
                </a:solidFill>
                <a:highlight>
                  <a:schemeClr val="lt1"/>
                </a:highlight>
              </a:rPr>
              <a:t>Repair</a:t>
            </a:r>
            <a:endParaRPr sz="1100">
              <a:solidFill>
                <a:schemeClr val="dk1"/>
              </a:solidFill>
              <a:highlight>
                <a:schemeClr val="lt1"/>
              </a:highlight>
            </a:endParaRPr>
          </a:p>
          <a:p>
            <a:pPr indent="0" lvl="0" marL="0" rtl="0" algn="l">
              <a:lnSpc>
                <a:spcPct val="100000"/>
              </a:lnSpc>
              <a:spcBef>
                <a:spcPts val="1200"/>
              </a:spcBef>
              <a:spcAft>
                <a:spcPts val="0"/>
              </a:spcAft>
              <a:buNone/>
            </a:pPr>
            <a:r>
              <a:rPr i="1" lang="en-GB" sz="1500">
                <a:solidFill>
                  <a:schemeClr val="dk1"/>
                </a:solidFill>
                <a:highlight>
                  <a:schemeClr val="lt1"/>
                </a:highlight>
              </a:rPr>
              <a:t>External failure costs </a:t>
            </a:r>
            <a:r>
              <a:rPr lang="en-GB" sz="1500">
                <a:solidFill>
                  <a:schemeClr val="dk1"/>
                </a:solidFill>
                <a:highlight>
                  <a:schemeClr val="lt1"/>
                </a:highlight>
              </a:rPr>
              <a:t>are</a:t>
            </a:r>
            <a:endParaRPr i="1" sz="1500">
              <a:solidFill>
                <a:schemeClr val="dk1"/>
              </a:solidFill>
              <a:highlight>
                <a:schemeClr val="lt1"/>
              </a:highlight>
            </a:endParaRPr>
          </a:p>
          <a:p>
            <a:pPr indent="-285750" lvl="1" marL="914400" rtl="0" algn="l">
              <a:lnSpc>
                <a:spcPct val="100000"/>
              </a:lnSpc>
              <a:spcBef>
                <a:spcPts val="1200"/>
              </a:spcBef>
              <a:spcAft>
                <a:spcPts val="0"/>
              </a:spcAft>
              <a:buClr>
                <a:schemeClr val="dk1"/>
              </a:buClr>
              <a:buSzPts val="900"/>
              <a:buChar char="○"/>
            </a:pPr>
            <a:r>
              <a:rPr lang="en-GB" sz="1100">
                <a:solidFill>
                  <a:schemeClr val="dk1"/>
                </a:solidFill>
                <a:highlight>
                  <a:schemeClr val="lt1"/>
                </a:highlight>
              </a:rPr>
              <a:t>Complaint resolution</a:t>
            </a:r>
            <a:endParaRPr sz="1100">
              <a:solidFill>
                <a:schemeClr val="dk1"/>
              </a:solidFill>
              <a:highlight>
                <a:schemeClr val="lt1"/>
              </a:highlight>
            </a:endParaRPr>
          </a:p>
          <a:p>
            <a:pPr indent="-285750" lvl="1" marL="914400" rtl="0" algn="l">
              <a:lnSpc>
                <a:spcPct val="100000"/>
              </a:lnSpc>
              <a:spcBef>
                <a:spcPts val="0"/>
              </a:spcBef>
              <a:spcAft>
                <a:spcPts val="0"/>
              </a:spcAft>
              <a:buClr>
                <a:schemeClr val="dk1"/>
              </a:buClr>
              <a:buSzPts val="900"/>
              <a:buChar char="○"/>
            </a:pPr>
            <a:r>
              <a:rPr lang="en-GB" sz="1100">
                <a:solidFill>
                  <a:schemeClr val="dk1"/>
                </a:solidFill>
                <a:highlight>
                  <a:schemeClr val="lt1"/>
                </a:highlight>
              </a:rPr>
              <a:t>Product return and replacement</a:t>
            </a:r>
            <a:endParaRPr sz="1100">
              <a:solidFill>
                <a:schemeClr val="dk1"/>
              </a:solidFill>
              <a:highlight>
                <a:schemeClr val="lt1"/>
              </a:highlight>
            </a:endParaRPr>
          </a:p>
          <a:p>
            <a:pPr indent="-285750" lvl="1" marL="914400" rtl="0" algn="l">
              <a:lnSpc>
                <a:spcPct val="100000"/>
              </a:lnSpc>
              <a:spcBef>
                <a:spcPts val="0"/>
              </a:spcBef>
              <a:spcAft>
                <a:spcPts val="0"/>
              </a:spcAft>
              <a:buClr>
                <a:schemeClr val="dk1"/>
              </a:buClr>
              <a:buSzPts val="900"/>
              <a:buChar char="○"/>
            </a:pPr>
            <a:r>
              <a:rPr lang="en-GB" sz="1100">
                <a:solidFill>
                  <a:schemeClr val="dk1"/>
                </a:solidFill>
                <a:highlight>
                  <a:schemeClr val="lt1"/>
                </a:highlight>
              </a:rPr>
              <a:t> Help line support</a:t>
            </a:r>
            <a:endParaRPr sz="1100">
              <a:solidFill>
                <a:schemeClr val="dk1"/>
              </a:solidFill>
              <a:highlight>
                <a:schemeClr val="lt1"/>
              </a:highlight>
            </a:endParaRPr>
          </a:p>
          <a:p>
            <a:pPr indent="-285750" lvl="1" marL="914400" rtl="0" algn="l">
              <a:lnSpc>
                <a:spcPct val="100000"/>
              </a:lnSpc>
              <a:spcBef>
                <a:spcPts val="0"/>
              </a:spcBef>
              <a:spcAft>
                <a:spcPts val="0"/>
              </a:spcAft>
              <a:buClr>
                <a:schemeClr val="dk1"/>
              </a:buClr>
              <a:buSzPts val="900"/>
              <a:buChar char="○"/>
            </a:pPr>
            <a:r>
              <a:rPr lang="en-GB" sz="1100">
                <a:solidFill>
                  <a:schemeClr val="dk1"/>
                </a:solidFill>
                <a:highlight>
                  <a:schemeClr val="lt1"/>
                </a:highlight>
              </a:rPr>
              <a:t>Warranty work</a:t>
            </a:r>
            <a:endParaRPr sz="1100">
              <a:solidFill>
                <a:schemeClr val="dk1"/>
              </a:solidFill>
              <a:highlight>
                <a:schemeClr val="lt1"/>
              </a:highlight>
            </a:endParaRPr>
          </a:p>
          <a:p>
            <a:pPr indent="0" lvl="0" marL="0" rtl="0" algn="l">
              <a:lnSpc>
                <a:spcPct val="100000"/>
              </a:lnSpc>
              <a:spcBef>
                <a:spcPts val="1200"/>
              </a:spcBef>
              <a:spcAft>
                <a:spcPts val="0"/>
              </a:spcAft>
              <a:buNone/>
            </a:pPr>
            <a:r>
              <a:rPr i="1" lang="en-GB" sz="1500">
                <a:solidFill>
                  <a:schemeClr val="dk1"/>
                </a:solidFill>
                <a:highlight>
                  <a:schemeClr val="lt1"/>
                </a:highlight>
              </a:rPr>
              <a:t>Appraisal Costs</a:t>
            </a:r>
            <a:endParaRPr sz="800">
              <a:solidFill>
                <a:schemeClr val="dk1"/>
              </a:solidFill>
              <a:highlight>
                <a:schemeClr val="lt1"/>
              </a:highlight>
            </a:endParaRPr>
          </a:p>
          <a:p>
            <a:pPr indent="-342900" lvl="1" marL="914400" rtl="0" algn="l">
              <a:lnSpc>
                <a:spcPct val="100000"/>
              </a:lnSpc>
              <a:spcBef>
                <a:spcPts val="1200"/>
              </a:spcBef>
              <a:spcAft>
                <a:spcPts val="0"/>
              </a:spcAft>
              <a:buClr>
                <a:schemeClr val="dk1"/>
              </a:buClr>
              <a:buSzPts val="1800"/>
              <a:buChar char="○"/>
            </a:pPr>
            <a:r>
              <a:rPr lang="en-GB" sz="1500">
                <a:solidFill>
                  <a:schemeClr val="dk1"/>
                </a:solidFill>
                <a:highlight>
                  <a:schemeClr val="lt1"/>
                </a:highlight>
              </a:rPr>
              <a:t>are </a:t>
            </a:r>
            <a:r>
              <a:rPr lang="en-GB" sz="1100">
                <a:solidFill>
                  <a:schemeClr val="dk1"/>
                </a:solidFill>
                <a:highlight>
                  <a:schemeClr val="lt1"/>
                </a:highlight>
              </a:rPr>
              <a:t>Product Condition (in process &amp; inter process Communication)</a:t>
            </a:r>
            <a:endParaRPr sz="900">
              <a:solidFill>
                <a:schemeClr val="dk1"/>
              </a:solidFill>
              <a:highlight>
                <a:schemeClr val="lt1"/>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1"/>
          <p:cNvPicPr preferRelativeResize="0"/>
          <p:nvPr/>
        </p:nvPicPr>
        <p:blipFill>
          <a:blip r:embed="rId3">
            <a:alphaModFix/>
          </a:blip>
          <a:stretch>
            <a:fillRect/>
          </a:stretch>
        </p:blipFill>
        <p:spPr>
          <a:xfrm>
            <a:off x="0" y="0"/>
            <a:ext cx="9261614" cy="5209669"/>
          </a:xfrm>
          <a:prstGeom prst="rect">
            <a:avLst/>
          </a:prstGeom>
          <a:noFill/>
          <a:ln>
            <a:noFill/>
          </a:ln>
        </p:spPr>
      </p:pic>
      <p:sp>
        <p:nvSpPr>
          <p:cNvPr id="109" name="Google Shape;109;p21"/>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Software Quality Assurance</a:t>
            </a:r>
            <a:endParaRPr b="1" sz="2900">
              <a:solidFill>
                <a:schemeClr val="dk1"/>
              </a:solidFill>
            </a:endParaRPr>
          </a:p>
        </p:txBody>
      </p:sp>
      <p:sp>
        <p:nvSpPr>
          <p:cNvPr id="110" name="Google Shape;110;p21"/>
          <p:cNvSpPr txBox="1"/>
          <p:nvPr/>
        </p:nvSpPr>
        <p:spPr>
          <a:xfrm>
            <a:off x="-12" y="1016700"/>
            <a:ext cx="8899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t/>
            </a:r>
            <a:endParaRPr sz="2100">
              <a:solidFill>
                <a:schemeClr val="accent1"/>
              </a:solidFill>
            </a:endParaRPr>
          </a:p>
        </p:txBody>
      </p:sp>
      <p:pic>
        <p:nvPicPr>
          <p:cNvPr id="111" name="Google Shape;111;p21"/>
          <p:cNvPicPr preferRelativeResize="0"/>
          <p:nvPr/>
        </p:nvPicPr>
        <p:blipFill>
          <a:blip r:embed="rId4">
            <a:alphaModFix/>
          </a:blip>
          <a:stretch>
            <a:fillRect/>
          </a:stretch>
        </p:blipFill>
        <p:spPr>
          <a:xfrm>
            <a:off x="1475339" y="658188"/>
            <a:ext cx="5949127" cy="389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0" y="0"/>
            <a:ext cx="9261614" cy="5209669"/>
          </a:xfrm>
          <a:prstGeom prst="rect">
            <a:avLst/>
          </a:prstGeom>
          <a:noFill/>
          <a:ln>
            <a:noFill/>
          </a:ln>
        </p:spPr>
      </p:pic>
      <p:sp>
        <p:nvSpPr>
          <p:cNvPr id="117" name="Google Shape;117;p22"/>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Role of the SQA Group I </a:t>
            </a:r>
            <a:endParaRPr b="1" sz="2900">
              <a:solidFill>
                <a:schemeClr val="dk1"/>
              </a:solidFill>
            </a:endParaRPr>
          </a:p>
        </p:txBody>
      </p:sp>
      <p:sp>
        <p:nvSpPr>
          <p:cNvPr id="118" name="Google Shape;118;p22"/>
          <p:cNvSpPr txBox="1"/>
          <p:nvPr/>
        </p:nvSpPr>
        <p:spPr>
          <a:xfrm>
            <a:off x="0" y="984925"/>
            <a:ext cx="9261600" cy="33369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1200"/>
              </a:spcBef>
              <a:spcAft>
                <a:spcPts val="0"/>
              </a:spcAft>
              <a:buClr>
                <a:schemeClr val="dk1"/>
              </a:buClr>
              <a:buSzPts val="2400"/>
              <a:buChar char="●"/>
            </a:pPr>
            <a:r>
              <a:rPr b="1" lang="en-GB" sz="2400">
                <a:solidFill>
                  <a:schemeClr val="dk1"/>
                </a:solidFill>
              </a:rPr>
              <a:t>Prepares an SQA plan for a project</a:t>
            </a:r>
            <a:endParaRPr b="1" sz="2400">
              <a:solidFill>
                <a:schemeClr val="dk1"/>
              </a:solidFill>
            </a:endParaRPr>
          </a:p>
          <a:p>
            <a:pPr indent="-355600" lvl="1" marL="914400" rtl="0" algn="l">
              <a:lnSpc>
                <a:spcPct val="115000"/>
              </a:lnSpc>
              <a:spcBef>
                <a:spcPts val="0"/>
              </a:spcBef>
              <a:spcAft>
                <a:spcPts val="0"/>
              </a:spcAft>
              <a:buClr>
                <a:schemeClr val="dk1"/>
              </a:buClr>
              <a:buSzPts val="2000"/>
              <a:buChar char="○"/>
            </a:pPr>
            <a:r>
              <a:rPr lang="en-GB" sz="2000">
                <a:solidFill>
                  <a:schemeClr val="dk1"/>
                </a:solidFill>
              </a:rPr>
              <a:t>The plan identifies</a:t>
            </a:r>
            <a:endParaRPr sz="2000">
              <a:solidFill>
                <a:schemeClr val="dk1"/>
              </a:solidFill>
            </a:endParaRPr>
          </a:p>
          <a:p>
            <a:pPr indent="-342900" lvl="2" marL="1371600" rtl="0" algn="l">
              <a:lnSpc>
                <a:spcPct val="115000"/>
              </a:lnSpc>
              <a:spcBef>
                <a:spcPts val="0"/>
              </a:spcBef>
              <a:spcAft>
                <a:spcPts val="0"/>
              </a:spcAft>
              <a:buClr>
                <a:schemeClr val="dk1"/>
              </a:buClr>
              <a:buSzPts val="1800"/>
              <a:buChar char="■"/>
            </a:pPr>
            <a:r>
              <a:rPr lang="en-GB" sz="1800">
                <a:solidFill>
                  <a:schemeClr val="dk1"/>
                </a:solidFill>
              </a:rPr>
              <a:t>evaluations to be performed</a:t>
            </a:r>
            <a:endParaRPr sz="1800">
              <a:solidFill>
                <a:schemeClr val="dk1"/>
              </a:solidFill>
            </a:endParaRPr>
          </a:p>
          <a:p>
            <a:pPr indent="-342900" lvl="2" marL="1371600" rtl="0" algn="l">
              <a:lnSpc>
                <a:spcPct val="115000"/>
              </a:lnSpc>
              <a:spcBef>
                <a:spcPts val="0"/>
              </a:spcBef>
              <a:spcAft>
                <a:spcPts val="0"/>
              </a:spcAft>
              <a:buClr>
                <a:schemeClr val="dk1"/>
              </a:buClr>
              <a:buSzPts val="1800"/>
              <a:buChar char="■"/>
            </a:pPr>
            <a:r>
              <a:rPr lang="en-GB" sz="1800">
                <a:solidFill>
                  <a:schemeClr val="dk1"/>
                </a:solidFill>
              </a:rPr>
              <a:t>audits and reviews to be performed </a:t>
            </a:r>
            <a:endParaRPr sz="1800">
              <a:solidFill>
                <a:schemeClr val="dk1"/>
              </a:solidFill>
            </a:endParaRPr>
          </a:p>
          <a:p>
            <a:pPr indent="-342900" lvl="2" marL="1371600" rtl="0" algn="l">
              <a:lnSpc>
                <a:spcPct val="115000"/>
              </a:lnSpc>
              <a:spcBef>
                <a:spcPts val="0"/>
              </a:spcBef>
              <a:spcAft>
                <a:spcPts val="0"/>
              </a:spcAft>
              <a:buClr>
                <a:schemeClr val="dk1"/>
              </a:buClr>
              <a:buSzPts val="1800"/>
              <a:buChar char="■"/>
            </a:pPr>
            <a:r>
              <a:rPr lang="en-GB" sz="1800">
                <a:solidFill>
                  <a:schemeClr val="dk1"/>
                </a:solidFill>
              </a:rPr>
              <a:t>standards that are applicable to the project procedures for error reporting and tracking </a:t>
            </a:r>
            <a:endParaRPr sz="1800">
              <a:solidFill>
                <a:schemeClr val="dk1"/>
              </a:solidFill>
            </a:endParaRPr>
          </a:p>
          <a:p>
            <a:pPr indent="-342900" lvl="2" marL="1371600" rtl="0" algn="l">
              <a:lnSpc>
                <a:spcPct val="115000"/>
              </a:lnSpc>
              <a:spcBef>
                <a:spcPts val="0"/>
              </a:spcBef>
              <a:spcAft>
                <a:spcPts val="0"/>
              </a:spcAft>
              <a:buClr>
                <a:schemeClr val="dk1"/>
              </a:buClr>
              <a:buSzPts val="1800"/>
              <a:buChar char="■"/>
            </a:pPr>
            <a:r>
              <a:rPr lang="en-GB" sz="1800">
                <a:solidFill>
                  <a:schemeClr val="dk1"/>
                </a:solidFill>
              </a:rPr>
              <a:t>documents to be produced by the SQA group</a:t>
            </a:r>
            <a:br>
              <a:rPr lang="en-GB" sz="1800">
                <a:solidFill>
                  <a:schemeClr val="dk1"/>
                </a:solidFill>
              </a:rPr>
            </a:br>
            <a:r>
              <a:rPr lang="en-GB" sz="1800">
                <a:solidFill>
                  <a:schemeClr val="dk1"/>
                </a:solidFill>
              </a:rPr>
              <a:t>amount of feedback provided to the software project team</a:t>
            </a:r>
            <a:endParaRPr sz="1800">
              <a:solidFill>
                <a:schemeClr val="dk1"/>
              </a:solidFill>
            </a:endParaRPr>
          </a:p>
          <a:p>
            <a:pPr indent="0" lvl="0" marL="0" rtl="0" algn="l">
              <a:lnSpc>
                <a:spcPct val="115000"/>
              </a:lnSpc>
              <a:spcBef>
                <a:spcPts val="1200"/>
              </a:spcBef>
              <a:spcAft>
                <a:spcPts val="1200"/>
              </a:spcAft>
              <a:buNone/>
            </a:pPr>
            <a:r>
              <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3"/>
          <p:cNvPicPr preferRelativeResize="0"/>
          <p:nvPr/>
        </p:nvPicPr>
        <p:blipFill>
          <a:blip r:embed="rId3">
            <a:alphaModFix/>
          </a:blip>
          <a:stretch>
            <a:fillRect/>
          </a:stretch>
        </p:blipFill>
        <p:spPr>
          <a:xfrm>
            <a:off x="0" y="0"/>
            <a:ext cx="9261614" cy="5209669"/>
          </a:xfrm>
          <a:prstGeom prst="rect">
            <a:avLst/>
          </a:prstGeom>
          <a:noFill/>
          <a:ln>
            <a:noFill/>
          </a:ln>
        </p:spPr>
      </p:pic>
      <p:sp>
        <p:nvSpPr>
          <p:cNvPr id="124" name="Google Shape;124;p23"/>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Role of the SQA Group I </a:t>
            </a:r>
            <a:endParaRPr b="1" sz="2900">
              <a:solidFill>
                <a:schemeClr val="dk1"/>
              </a:solidFill>
            </a:endParaRPr>
          </a:p>
        </p:txBody>
      </p:sp>
      <p:sp>
        <p:nvSpPr>
          <p:cNvPr id="125" name="Google Shape;125;p23"/>
          <p:cNvSpPr txBox="1"/>
          <p:nvPr/>
        </p:nvSpPr>
        <p:spPr>
          <a:xfrm>
            <a:off x="0" y="1549000"/>
            <a:ext cx="9261600" cy="235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2400">
                <a:solidFill>
                  <a:schemeClr val="dk1"/>
                </a:solidFill>
              </a:rPr>
              <a:t>Participates in the development of the project’s software process description</a:t>
            </a:r>
            <a:endParaRPr b="1" sz="2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 </a:t>
            </a:r>
            <a:r>
              <a:rPr lang="en-GB" sz="2000">
                <a:solidFill>
                  <a:schemeClr val="dk1"/>
                </a:solidFill>
              </a:rPr>
              <a:t>The SQA group reviews the process description for compliance with organizational policy, internal software standards, externally imposed</a:t>
            </a:r>
            <a:endParaRPr sz="20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GB" sz="2000">
                <a:solidFill>
                  <a:schemeClr val="dk1"/>
                </a:solidFill>
              </a:rPr>
              <a:t>standards (eg: ISO-9001) and other parts of the software project plan.</a:t>
            </a:r>
            <a:endParaRPr b="1" sz="24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