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Palatino Linotype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PalatinoLinotype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PalatinoLinotype-italic.fntdata"/><Relationship Id="rId21" Type="http://schemas.openxmlformats.org/officeDocument/2006/relationships/slide" Target="slides/slide16.xml"/><Relationship Id="rId43" Type="http://schemas.openxmlformats.org/officeDocument/2006/relationships/font" Target="fonts/PalatinoLinotype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PalatinoLinotyp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10177c117_0_1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410177c117_0_1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10177c117_0_2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410177c117_0_2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10177c117_0_2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410177c117_0_2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10177c117_0_2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410177c117_0_2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10177c117_0_2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410177c117_0_2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10177c117_0_24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410177c117_0_24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10177c117_0_2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410177c117_0_2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10177c117_0_27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410177c117_0_27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afb8d3d25_2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7afb8d3d25_2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b296ea65e_0_8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7b296ea65e_0_8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7b296ea65e_0_9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7b296ea65e_0_9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b296ea65e_0_9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7b296ea65e_0_9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410177c105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410177c105_0_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10177c105_0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410177c105_0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10177c105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410177c105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1332c750_0_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411332c750_0_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–III (Part - 1)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200">
                <a:solidFill>
                  <a:schemeClr val="dk1"/>
                </a:solidFill>
              </a:rPr>
              <a:t>Design Engineering &amp; Architectural Design</a:t>
            </a:r>
            <a:endParaRPr b="1" sz="2900">
              <a:solidFill>
                <a:srgbClr val="081D5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Architecture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0" y="493963"/>
            <a:ext cx="9261600" cy="4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 overall structure of the software and the ways in which that structure provides conceptual integrity for a system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(</a:t>
            </a:r>
            <a:r>
              <a:rPr lang="en-GB">
                <a:solidFill>
                  <a:srgbClr val="7030A0"/>
                </a:solidFill>
              </a:rPr>
              <a:t>Structural organization of program components (modules) and their interconnection</a:t>
            </a:r>
            <a:r>
              <a:rPr lang="en-GB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Architecture Models </a:t>
            </a:r>
            <a:r>
              <a:rPr b="1" lang="en-GB">
                <a:solidFill>
                  <a:schemeClr val="dk1"/>
                </a:solidFill>
              </a:rPr>
              <a:t>a. Structural Models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-- An organized collection of program components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b. Framework Models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-- Represents the design in more abstract way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c. Dynamic Models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-- Represents the behavioral aspects indicating changes as a function of external events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d. Process Models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-- Focus on the design of the business or technical process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Structural Diagrams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701" y="631200"/>
            <a:ext cx="6808226" cy="43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Patterns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122100" y="745075"/>
            <a:ext cx="8899800" cy="4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1"/>
                </a:solidFill>
              </a:rPr>
              <a:t>A Pattern is named nugget of insight which conveys the essence of a proven solution to a recurring problem within a context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Provides a description to enables a designer to determine: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</a:rPr>
              <a:t>➢ Whether the pattern is applicable to the current work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</a:rPr>
              <a:t>➢ Whether the pattern can be reused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➢ Whether the pattern can serve as a guide for developing a similar but functionally or structurally different pattern</a:t>
            </a:r>
            <a:endParaRPr sz="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Modularity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0" y="631200"/>
            <a:ext cx="9261600" cy="45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Software is divided into separately named and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addressable components called </a:t>
            </a:r>
            <a:r>
              <a:rPr b="1" lang="en-GB" sz="2700">
                <a:solidFill>
                  <a:schemeClr val="dk1"/>
                </a:solidFill>
              </a:rPr>
              <a:t>modules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• Follows “divide and conquer” concept, a complex problem is broken down into several manageable pieces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• Let p</a:t>
            </a:r>
            <a:r>
              <a:rPr lang="en-GB" sz="1800">
                <a:solidFill>
                  <a:schemeClr val="dk1"/>
                </a:solidFill>
              </a:rPr>
              <a:t>1 </a:t>
            </a:r>
            <a:r>
              <a:rPr lang="en-GB" sz="2700">
                <a:solidFill>
                  <a:schemeClr val="dk1"/>
                </a:solidFill>
              </a:rPr>
              <a:t>and p</a:t>
            </a:r>
            <a:r>
              <a:rPr lang="en-GB" sz="1800">
                <a:solidFill>
                  <a:schemeClr val="dk1"/>
                </a:solidFill>
              </a:rPr>
              <a:t>2 </a:t>
            </a:r>
            <a:r>
              <a:rPr lang="en-GB" sz="2700">
                <a:solidFill>
                  <a:schemeClr val="dk1"/>
                </a:solidFill>
              </a:rPr>
              <a:t>be two program parts and E the effort to solve the problem. Then,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E(p</a:t>
            </a:r>
            <a:r>
              <a:rPr lang="en-GB" sz="1800">
                <a:solidFill>
                  <a:schemeClr val="dk1"/>
                </a:solidFill>
              </a:rPr>
              <a:t>1</a:t>
            </a:r>
            <a:r>
              <a:rPr lang="en-GB" sz="2700">
                <a:solidFill>
                  <a:schemeClr val="dk1"/>
                </a:solidFill>
              </a:rPr>
              <a:t>+p</a:t>
            </a:r>
            <a:r>
              <a:rPr lang="en-GB" sz="1800">
                <a:solidFill>
                  <a:schemeClr val="dk1"/>
                </a:solidFill>
              </a:rPr>
              <a:t>2</a:t>
            </a:r>
            <a:r>
              <a:rPr lang="en-GB" sz="2700">
                <a:solidFill>
                  <a:schemeClr val="dk1"/>
                </a:solidFill>
              </a:rPr>
              <a:t>) &gt; E(p</a:t>
            </a:r>
            <a:r>
              <a:rPr lang="en-GB" sz="1800">
                <a:solidFill>
                  <a:schemeClr val="dk1"/>
                </a:solidFill>
              </a:rPr>
              <a:t>1</a:t>
            </a:r>
            <a:r>
              <a:rPr lang="en-GB" sz="2700">
                <a:solidFill>
                  <a:schemeClr val="dk1"/>
                </a:solidFill>
              </a:rPr>
              <a:t>)+E(p</a:t>
            </a:r>
            <a:r>
              <a:rPr lang="en-GB" sz="1800">
                <a:solidFill>
                  <a:schemeClr val="dk1"/>
                </a:solidFill>
              </a:rPr>
              <a:t>2</a:t>
            </a:r>
            <a:r>
              <a:rPr lang="en-GB" sz="2700">
                <a:solidFill>
                  <a:schemeClr val="dk1"/>
                </a:solidFill>
              </a:rPr>
              <a:t>)</a:t>
            </a:r>
            <a:br>
              <a:rPr lang="en-GB" sz="2700">
                <a:solidFill>
                  <a:schemeClr val="dk1"/>
                </a:solidFill>
              </a:rPr>
            </a:br>
            <a:r>
              <a:rPr lang="en-GB" sz="2700">
                <a:solidFill>
                  <a:schemeClr val="dk1"/>
                </a:solidFill>
              </a:rPr>
              <a:t>• A need to divide software into optimal sized modules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  <a:highlight>
                  <a:srgbClr val="FFFFFF"/>
                </a:highlight>
              </a:rPr>
              <a:t>Modularity &amp; Software Cost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436" y="776850"/>
            <a:ext cx="6248766" cy="401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Modularity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13" y="506700"/>
            <a:ext cx="9261600" cy="4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Objectives of modularity in a design method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Modular Decomposability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– Provide a systematic mechanism to decompose a problem into </a:t>
            </a:r>
            <a:r>
              <a:rPr lang="en-GB" sz="2000">
                <a:solidFill>
                  <a:schemeClr val="dk1"/>
                </a:solidFill>
              </a:rPr>
              <a:t>subproblems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Modular Composability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– Enable reuse of existing components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Modular Understandability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– Can the module be understood as a standalone unit? Then it is easier to understand and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change.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Modularity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5400" y="631200"/>
            <a:ext cx="9073200" cy="4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chemeClr val="dk1"/>
                </a:solidFill>
              </a:rPr>
              <a:t>• Modular Continuity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– If small changes to the system requirements result in changes to individual modules, rather than system-wide changes, the impact of the side effects is reduced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chemeClr val="dk1"/>
                </a:solidFill>
              </a:rPr>
              <a:t>• Modular Protection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– If there is an error in the module, then those errors are localized and not spread to other modules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Information Hiding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0" y="517450"/>
            <a:ext cx="9144000" cy="4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Information contained within a module is inaccessible to other modules who do not need such information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Achieved by defining a set of Independent modules that communicate with one another only that information necessary to achieve S/W function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Provides the greatest benefits when modifications are required during testing and later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Errors introduced during modification are less likely to propagate to other location within the S/W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Functional Independence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0" y="529200"/>
            <a:ext cx="9261600" cy="4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A direct outgrowth of Modularity, abstraction and information hiding.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Achieved by developing a module with single minded function and an aversion to excessive interaction with other modules.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Easier to develop and have simple interface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Easier to maintain because secondary effects caused by design or code modification are limited, error propagation is reduced and reusable modules are possible.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Independence is assessed by two quantitative criterias: 1. Cohesion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2. Coupling</a:t>
            </a:r>
            <a:br>
              <a:rPr lang="en-GB" sz="1900">
                <a:solidFill>
                  <a:schemeClr val="dk1"/>
                </a:solidFill>
              </a:rPr>
            </a:br>
            <a:r>
              <a:rPr b="1" lang="en-GB" sz="1900">
                <a:solidFill>
                  <a:schemeClr val="dk1"/>
                </a:solidFill>
              </a:rPr>
              <a:t>Cohesion</a:t>
            </a:r>
            <a:br>
              <a:rPr b="1"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-- Relative functional strength of a module</a:t>
            </a:r>
            <a:br>
              <a:rPr lang="en-GB" sz="1900">
                <a:solidFill>
                  <a:schemeClr val="dk1"/>
                </a:solidFill>
              </a:rPr>
            </a:br>
            <a:r>
              <a:rPr b="1" lang="en-GB" sz="1900">
                <a:solidFill>
                  <a:schemeClr val="dk1"/>
                </a:solidFill>
              </a:rPr>
              <a:t>Coupling</a:t>
            </a:r>
            <a:br>
              <a:rPr b="1"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-- Relative interdependence among modules</a:t>
            </a:r>
            <a:endParaRPr sz="9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Refinement &amp; Refactoring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0" y="458875"/>
            <a:ext cx="92616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</a:rPr>
              <a:t>REFINEMENT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Process of elaboration from high level abstraction to the lowest level abstraction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High level abstraction begins with a statement of functions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Refinement causes the designer to elaborate providing more and more details at successive level of abstractions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Abstraction and refinement are complementary concepts.</a:t>
            </a:r>
            <a:br>
              <a:rPr lang="en-GB" sz="2100">
                <a:solidFill>
                  <a:schemeClr val="dk1"/>
                </a:solidFill>
              </a:rPr>
            </a:br>
            <a:r>
              <a:rPr b="1" lang="en-GB" sz="2100">
                <a:solidFill>
                  <a:schemeClr val="dk1"/>
                </a:solidFill>
              </a:rPr>
              <a:t>REFACTORING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Organization technique that simplifies the design of a component without changing its function or behavior.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Examines for </a:t>
            </a:r>
            <a:r>
              <a:rPr b="1" lang="en-GB" sz="2100">
                <a:solidFill>
                  <a:schemeClr val="dk1"/>
                </a:solidFill>
              </a:rPr>
              <a:t>redundancy, unused design elements and inefficient or unnecessary algorithms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Syllabus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000" y="980250"/>
            <a:ext cx="8958000" cy="22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• </a:t>
            </a:r>
            <a:r>
              <a:rPr b="1" lang="en-GB" sz="2800">
                <a:solidFill>
                  <a:schemeClr val="dk1"/>
                </a:solidFill>
              </a:rPr>
              <a:t>Design Engineering : </a:t>
            </a:r>
            <a:r>
              <a:rPr lang="en-GB" sz="2800">
                <a:solidFill>
                  <a:schemeClr val="dk1"/>
                </a:solidFill>
              </a:rPr>
              <a:t>Design process and Design quality, Design concepts, The design model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• </a:t>
            </a:r>
            <a:r>
              <a:rPr b="1" lang="en-GB" sz="2800">
                <a:solidFill>
                  <a:schemeClr val="dk1"/>
                </a:solidFill>
              </a:rPr>
              <a:t>Architectural design : </a:t>
            </a:r>
            <a:r>
              <a:rPr lang="en-GB" sz="2800">
                <a:solidFill>
                  <a:schemeClr val="dk1"/>
                </a:solidFill>
              </a:rPr>
              <a:t>Software architecture, Data design, Architectural styles and pattern</a:t>
            </a:r>
            <a:r>
              <a:rPr lang="en-GB" sz="2800">
                <a:solidFill>
                  <a:schemeClr val="dk1"/>
                </a:solidFill>
              </a:rPr>
              <a:t>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Design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0" y="526375"/>
            <a:ext cx="9261600" cy="4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</a:rPr>
              <a:t>Viewed in two different dimensions as process dimension and abstract dimension.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900">
                <a:solidFill>
                  <a:schemeClr val="dk1"/>
                </a:solidFill>
              </a:rPr>
              <a:t>Process dimension </a:t>
            </a:r>
            <a:r>
              <a:rPr lang="en-GB" sz="1900">
                <a:solidFill>
                  <a:schemeClr val="dk1"/>
                </a:solidFill>
              </a:rPr>
              <a:t>indicates the evolution of the design model as design tasks are executed as part of software process.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900">
                <a:solidFill>
                  <a:schemeClr val="dk1"/>
                </a:solidFill>
              </a:rPr>
              <a:t>Abstraction dimension </a:t>
            </a:r>
            <a:r>
              <a:rPr lang="en-GB" sz="1900">
                <a:solidFill>
                  <a:schemeClr val="dk1"/>
                </a:solidFill>
              </a:rPr>
              <a:t>represents the level of details as each element of the analysis model is transformed into design equivalent</a:t>
            </a:r>
            <a:br>
              <a:rPr lang="en-GB" sz="1900">
                <a:solidFill>
                  <a:schemeClr val="dk1"/>
                </a:solidFill>
              </a:rPr>
            </a:br>
            <a:r>
              <a:rPr b="1" lang="en-GB" sz="1900">
                <a:solidFill>
                  <a:schemeClr val="dk1"/>
                </a:solidFill>
              </a:rPr>
              <a:t>Data Design elements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Data design creates a model of data that is represented at a high level of abstraction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Refined progressively to more implementation-specific representation for processing by the computer base system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Translation of data model into a database is pivotal to achieving business objective of a system</a:t>
            </a:r>
            <a:endParaRPr sz="19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Design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29413" y="525825"/>
            <a:ext cx="9202800" cy="4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Architectural design elements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</a:rPr>
              <a:t>Derived from three sources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2200">
                <a:solidFill>
                  <a:schemeClr val="dk1"/>
                </a:solidFill>
              </a:rPr>
              <a:t>1. Information about the application domain of the software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</a:rPr>
              <a:t>2. Analysis model such as </a:t>
            </a:r>
            <a:r>
              <a:rPr lang="en-GB" sz="2200">
                <a:solidFill>
                  <a:schemeClr val="dk1"/>
                </a:solidFill>
              </a:rPr>
              <a:t>data flow</a:t>
            </a:r>
            <a:r>
              <a:rPr lang="en-GB" sz="2200">
                <a:solidFill>
                  <a:schemeClr val="dk1"/>
                </a:solidFill>
              </a:rPr>
              <a:t> diagrams or analysis classes.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</a:rPr>
              <a:t>3. Architectural pattern and styles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Interface Design elements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Set of detailed drawings constituting: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2200">
                <a:solidFill>
                  <a:schemeClr val="dk1"/>
                </a:solidFill>
              </a:rPr>
              <a:t>1. User interface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2200">
                <a:solidFill>
                  <a:schemeClr val="dk1"/>
                </a:solidFill>
              </a:rPr>
              <a:t>2.External interfaces to other systems, devices etc.. 3. Internal interfaces between various components</a:t>
            </a:r>
            <a:endParaRPr sz="10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Design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13" y="631200"/>
            <a:ext cx="92616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Component level design elements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chemeClr val="dk1"/>
                </a:solidFill>
              </a:rPr>
              <a:t>• Fully describe the internal details of each software component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chemeClr val="dk1"/>
                </a:solidFill>
              </a:rPr>
              <a:t>• UML diagrams can be used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Deployment level design elements</a:t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Indicates how software functionality and subsystem will be allocated within the physical computing environment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UML deployment diagram is developed and refined</a:t>
            </a:r>
            <a:endParaRPr sz="11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0" y="2256150"/>
            <a:ext cx="92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rgbClr val="002060"/>
                </a:solidFill>
              </a:rPr>
              <a:t>ARCHITECTURAL DESIGN</a:t>
            </a:r>
            <a:endParaRPr b="1"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/>
          <p:nvPr/>
        </p:nvSpPr>
        <p:spPr>
          <a:xfrm>
            <a:off x="0" y="0"/>
            <a:ext cx="92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Software Architecture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13" y="1368150"/>
            <a:ext cx="92616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The </a:t>
            </a:r>
            <a:r>
              <a:rPr b="1" lang="en-GB" sz="2400">
                <a:solidFill>
                  <a:schemeClr val="dk1"/>
                </a:solidFill>
              </a:rPr>
              <a:t>software architecture </a:t>
            </a:r>
            <a:r>
              <a:rPr lang="en-GB" sz="2400">
                <a:solidFill>
                  <a:schemeClr val="dk1"/>
                </a:solidFill>
              </a:rPr>
              <a:t>of a program or computing system is the </a:t>
            </a:r>
            <a:r>
              <a:rPr b="1" lang="en-GB" sz="2400">
                <a:solidFill>
                  <a:schemeClr val="dk1"/>
                </a:solidFill>
              </a:rPr>
              <a:t>structure or structures of the system</a:t>
            </a:r>
            <a:r>
              <a:rPr lang="en-GB" sz="2400">
                <a:solidFill>
                  <a:schemeClr val="dk1"/>
                </a:solidFill>
              </a:rPr>
              <a:t>, which </a:t>
            </a:r>
            <a:r>
              <a:rPr b="1" lang="en-GB" sz="2400">
                <a:solidFill>
                  <a:schemeClr val="dk1"/>
                </a:solidFill>
              </a:rPr>
              <a:t>comprise software components</a:t>
            </a:r>
            <a:r>
              <a:rPr lang="en-GB" sz="2400">
                <a:solidFill>
                  <a:schemeClr val="dk1"/>
                </a:solidFill>
              </a:rPr>
              <a:t>, the </a:t>
            </a:r>
            <a:r>
              <a:rPr b="1" lang="en-GB" sz="2400">
                <a:solidFill>
                  <a:schemeClr val="dk1"/>
                </a:solidFill>
              </a:rPr>
              <a:t>externally visible properties </a:t>
            </a:r>
            <a:r>
              <a:rPr lang="en-GB" sz="2400">
                <a:solidFill>
                  <a:schemeClr val="dk1"/>
                </a:solidFill>
              </a:rPr>
              <a:t>of those components and the </a:t>
            </a:r>
            <a:r>
              <a:rPr b="1" lang="en-GB" sz="2400">
                <a:solidFill>
                  <a:schemeClr val="dk1"/>
                </a:solidFill>
              </a:rPr>
              <a:t>relationships </a:t>
            </a:r>
            <a:r>
              <a:rPr lang="en-GB" sz="2400">
                <a:solidFill>
                  <a:schemeClr val="dk1"/>
                </a:solidFill>
              </a:rPr>
              <a:t>among them.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12" y="0"/>
            <a:ext cx="92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Why is Architecture Important?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13" y="736150"/>
            <a:ext cx="92616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Three key reasons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-- Representations of software architecture enables communication and understanding between stakeholders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-- Highlights early design decisions to create an operational entity.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-- constitutes a model of software components and their interconnection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chemeClr val="dk1"/>
                </a:solidFill>
              </a:rPr>
              <a:t>Architectural Styles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13" y="631200"/>
            <a:ext cx="9261600" cy="3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Describes a system category that encompasses:</a:t>
            </a:r>
            <a:endParaRPr sz="24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➢  a set of </a:t>
            </a:r>
            <a:r>
              <a:rPr b="1" i="1" lang="en-GB" sz="2000">
                <a:solidFill>
                  <a:schemeClr val="dk1"/>
                </a:solidFill>
              </a:rPr>
              <a:t>components</a:t>
            </a:r>
            <a:endParaRPr b="1" i="1"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➢  a set of </a:t>
            </a:r>
            <a:r>
              <a:rPr b="1" i="1" lang="en-GB" sz="2000">
                <a:solidFill>
                  <a:schemeClr val="dk1"/>
                </a:solidFill>
              </a:rPr>
              <a:t>connectors </a:t>
            </a:r>
            <a:r>
              <a:rPr lang="en-GB" sz="2000">
                <a:solidFill>
                  <a:schemeClr val="dk1"/>
                </a:solidFill>
              </a:rPr>
              <a:t>that enables “communication and coordination”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➢  </a:t>
            </a:r>
            <a:r>
              <a:rPr b="1" lang="en-GB" sz="2000">
                <a:solidFill>
                  <a:schemeClr val="dk1"/>
                </a:solidFill>
              </a:rPr>
              <a:t>C</a:t>
            </a:r>
            <a:r>
              <a:rPr b="1" i="1" lang="en-GB" sz="2000">
                <a:solidFill>
                  <a:schemeClr val="dk1"/>
                </a:solidFill>
              </a:rPr>
              <a:t>onstraints </a:t>
            </a:r>
            <a:r>
              <a:rPr lang="en-GB" sz="2000">
                <a:solidFill>
                  <a:schemeClr val="dk1"/>
                </a:solidFill>
              </a:rPr>
              <a:t>that define how components can be integrated to form the system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➢  </a:t>
            </a:r>
            <a:r>
              <a:rPr b="1" lang="en-GB" sz="2000">
                <a:solidFill>
                  <a:schemeClr val="dk1"/>
                </a:solidFill>
              </a:rPr>
              <a:t>S</a:t>
            </a:r>
            <a:r>
              <a:rPr b="1" i="1" lang="en-GB" sz="2000">
                <a:solidFill>
                  <a:schemeClr val="dk1"/>
                </a:solidFill>
              </a:rPr>
              <a:t>emantic models </a:t>
            </a:r>
            <a:r>
              <a:rPr lang="en-GB" sz="2000">
                <a:solidFill>
                  <a:schemeClr val="dk1"/>
                </a:solidFill>
              </a:rPr>
              <a:t>to understand the overall properties of a system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➢  Architectural Styles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➢ </a:t>
            </a:r>
            <a:r>
              <a:rPr b="1" lang="en-GB" sz="2000">
                <a:solidFill>
                  <a:schemeClr val="dk1"/>
                </a:solidFill>
              </a:rPr>
              <a:t>Data-Centered Architecture </a:t>
            </a:r>
            <a:r>
              <a:rPr lang="en-GB" sz="2000">
                <a:solidFill>
                  <a:schemeClr val="dk1"/>
                </a:solidFill>
              </a:rPr>
              <a:t>➢ </a:t>
            </a:r>
            <a:r>
              <a:rPr b="1" lang="en-GB" sz="2000">
                <a:solidFill>
                  <a:schemeClr val="dk1"/>
                </a:solidFill>
              </a:rPr>
              <a:t>Data-flow Architecture</a:t>
            </a:r>
            <a:br>
              <a:rPr b="1"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➢ </a:t>
            </a:r>
            <a:r>
              <a:rPr b="1" lang="en-GB" sz="2000">
                <a:solidFill>
                  <a:schemeClr val="dk1"/>
                </a:solidFill>
              </a:rPr>
              <a:t>Call and return Architecture </a:t>
            </a:r>
            <a:r>
              <a:rPr lang="en-GB" sz="2000">
                <a:solidFill>
                  <a:schemeClr val="dk1"/>
                </a:solidFill>
              </a:rPr>
              <a:t>➢ </a:t>
            </a:r>
            <a:r>
              <a:rPr b="1" lang="en-GB" sz="2000">
                <a:solidFill>
                  <a:schemeClr val="dk1"/>
                </a:solidFill>
              </a:rPr>
              <a:t>Object-Oriented Architecture </a:t>
            </a:r>
            <a:r>
              <a:rPr lang="en-GB" sz="2000">
                <a:solidFill>
                  <a:schemeClr val="dk1"/>
                </a:solidFill>
              </a:rPr>
              <a:t>➢ </a:t>
            </a:r>
            <a:r>
              <a:rPr b="1" lang="en-GB" sz="2000">
                <a:solidFill>
                  <a:schemeClr val="dk1"/>
                </a:solidFill>
              </a:rPr>
              <a:t>Layered Architecture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Data-Centered Architecture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268" name="Google Shape;2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600" y="572875"/>
            <a:ext cx="7034798" cy="46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Data-flow architectures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13" y="690800"/>
            <a:ext cx="92616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</a:rPr>
              <a:t>Shows the flow of input data, its computational components and output data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</a:rPr>
              <a:t>Structure is also called </a:t>
            </a:r>
            <a:r>
              <a:rPr b="1" lang="en-GB" sz="2800">
                <a:solidFill>
                  <a:schemeClr val="dk1"/>
                </a:solidFill>
              </a:rPr>
              <a:t>pipe and Filter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</a:rPr>
              <a:t>Pipe provides path for flow of data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</a:rPr>
              <a:t>Filters manipulate data and work independent of its neighboring filter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</a:rPr>
              <a:t>If data flow degenerates into a single line of transform, it is termed as batch sequential.</a:t>
            </a:r>
            <a:endParaRPr sz="25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Data-flow architectures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324" y="530200"/>
            <a:ext cx="6592976" cy="434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Design Concepts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" y="1418300"/>
            <a:ext cx="92616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chemeClr val="dk1"/>
                </a:solidFill>
              </a:rPr>
              <a:t>Software Design -- An iterative process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Transforming requirements into a“blueprint” for constructing the software.</a:t>
            </a:r>
            <a:endParaRPr sz="4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Call and return Architectures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93" name="Google Shape;293;p4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0" y="712550"/>
            <a:ext cx="9261600" cy="4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Achieves a structure that is easy to modify and scale Two sub styles are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1. Main program/</a:t>
            </a:r>
            <a:r>
              <a:rPr lang="en-GB" sz="2400">
                <a:solidFill>
                  <a:schemeClr val="dk1"/>
                </a:solidFill>
              </a:rPr>
              <a:t>subprogram</a:t>
            </a:r>
            <a:r>
              <a:rPr lang="en-GB" sz="2400">
                <a:solidFill>
                  <a:schemeClr val="dk1"/>
                </a:solidFill>
              </a:rPr>
              <a:t> Architecture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 Classic programs </a:t>
            </a:r>
            <a:r>
              <a:rPr lang="en-GB" sz="1800">
                <a:solidFill>
                  <a:schemeClr val="dk1"/>
                </a:solidFill>
              </a:rPr>
              <a:t>structure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 Main program invokes a number of components, which in turn invoke still other components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2. Remote procedure call Architecture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• Components of main program/subprogram are distributed across computers over network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Object-oriented architectures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301" name="Google Shape;301;p45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2" name="Google Shape;302;p45"/>
          <p:cNvSpPr txBox="1"/>
          <p:nvPr/>
        </p:nvSpPr>
        <p:spPr>
          <a:xfrm>
            <a:off x="13" y="1339588"/>
            <a:ext cx="92616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• The components of a system encapsulate data and the operations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• Communication and coordination between components is done via message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Layered architectures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309" name="Google Shape;309;p46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10" name="Google Shape;310;p46"/>
          <p:cNvSpPr txBox="1"/>
          <p:nvPr/>
        </p:nvSpPr>
        <p:spPr>
          <a:xfrm>
            <a:off x="13" y="1339588"/>
            <a:ext cx="92616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chemeClr val="dk1"/>
                </a:solidFill>
                <a:highlight>
                  <a:srgbClr val="FFFFFF"/>
                </a:highlight>
              </a:rPr>
              <a:t>A number of different layers are defined</a:t>
            </a:r>
            <a:br>
              <a:rPr lang="en-GB" sz="24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– Inner Layer (interface with OS)</a:t>
            </a:r>
            <a:b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– Intermediate Layer (Utility services and application function) – Outer Layer (User interface)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Layered architectures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317" name="Google Shape;317;p4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18" name="Google Shape;31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962" y="569500"/>
            <a:ext cx="7212073" cy="45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8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Relation of Analysis to Design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452" y="895175"/>
            <a:ext cx="5607776" cy="35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Design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828398"/>
            <a:ext cx="91440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• Data Design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– Transforms information domain model into data structures required to implement software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• Architectural Design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– Defines relationship among the major structural elements of a program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• </a:t>
            </a:r>
            <a:r>
              <a:rPr lang="en-GB" sz="2300">
                <a:solidFill>
                  <a:schemeClr val="dk1"/>
                </a:solidFill>
              </a:rPr>
              <a:t>Interface Design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– Describes how the software communicates with itself, to systems that interact with it and with humans.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• Procedural/Component Design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– Transforms structural elements of the architecture into a procedural description of software construction</a:t>
            </a:r>
            <a:endParaRPr sz="3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Design Process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3" y="669250"/>
            <a:ext cx="9261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• Design must enable all requirements of the analysis model and implicit needs of the customer to be met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• Design must be readable and an understandable guide for coders, testers and maintainers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• The design should address the data, functional and behavioral domains of implementation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Design Guidelines/ Characteristics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0" y="631200"/>
            <a:ext cx="92616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• Design should exhibit a hierarchical organization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be </a:t>
            </a:r>
            <a:r>
              <a:rPr b="1" lang="en-GB" sz="1900">
                <a:solidFill>
                  <a:srgbClr val="7030A0"/>
                </a:solidFill>
              </a:rPr>
              <a:t>modular </a:t>
            </a:r>
            <a:r>
              <a:rPr lang="en-GB" sz="1900">
                <a:solidFill>
                  <a:schemeClr val="dk1"/>
                </a:solidFill>
              </a:rPr>
              <a:t>(Logically partitioned into subsystems)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contain </a:t>
            </a:r>
            <a:r>
              <a:rPr b="1" lang="en-GB" sz="1900">
                <a:solidFill>
                  <a:srgbClr val="7030A0"/>
                </a:solidFill>
              </a:rPr>
              <a:t>distinct </a:t>
            </a:r>
            <a:r>
              <a:rPr lang="en-GB" sz="1900">
                <a:solidFill>
                  <a:schemeClr val="dk1"/>
                </a:solidFill>
              </a:rPr>
              <a:t>data representations of data, architecture, interfaces and components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lead to </a:t>
            </a:r>
            <a:r>
              <a:rPr b="1" lang="en-GB" sz="1900">
                <a:solidFill>
                  <a:srgbClr val="7030A0"/>
                </a:solidFill>
              </a:rPr>
              <a:t>data structures </a:t>
            </a:r>
            <a:r>
              <a:rPr lang="en-GB" sz="1900">
                <a:solidFill>
                  <a:schemeClr val="dk1"/>
                </a:solidFill>
              </a:rPr>
              <a:t>that are appropriate for the classes to be implemented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lead to </a:t>
            </a:r>
            <a:r>
              <a:rPr b="1" lang="en-GB" sz="1900">
                <a:solidFill>
                  <a:srgbClr val="7030A0"/>
                </a:solidFill>
              </a:rPr>
              <a:t>components </a:t>
            </a:r>
            <a:r>
              <a:rPr lang="en-GB" sz="1900">
                <a:solidFill>
                  <a:schemeClr val="dk1"/>
                </a:solidFill>
              </a:rPr>
              <a:t>that exhibit independent functional characteristics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lead to </a:t>
            </a:r>
            <a:r>
              <a:rPr b="1" lang="en-GB" sz="1900">
                <a:solidFill>
                  <a:srgbClr val="7030A0"/>
                </a:solidFill>
              </a:rPr>
              <a:t>Interfaces </a:t>
            </a:r>
            <a:r>
              <a:rPr lang="en-GB" sz="1900">
                <a:solidFill>
                  <a:schemeClr val="dk1"/>
                </a:solidFill>
              </a:rPr>
              <a:t>that reduce the Complexity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be obtained from a </a:t>
            </a:r>
            <a:r>
              <a:rPr b="1" lang="en-GB" sz="1900">
                <a:solidFill>
                  <a:srgbClr val="7030A0"/>
                </a:solidFill>
              </a:rPr>
              <a:t>repeatable </a:t>
            </a:r>
            <a:r>
              <a:rPr lang="en-GB" sz="1900">
                <a:solidFill>
                  <a:schemeClr val="dk1"/>
                </a:solidFill>
              </a:rPr>
              <a:t>method,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driven by analysis</a:t>
            </a:r>
            <a:endParaRPr sz="19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900">
                <a:solidFill>
                  <a:schemeClr val="dk1"/>
                </a:solidFill>
              </a:rPr>
              <a:t>Design should be represented using a </a:t>
            </a:r>
            <a:r>
              <a:rPr b="1" lang="en-GB" sz="1900">
                <a:solidFill>
                  <a:srgbClr val="7030A0"/>
                </a:solidFill>
              </a:rPr>
              <a:t>notation </a:t>
            </a:r>
            <a:r>
              <a:rPr lang="en-GB" sz="1900">
                <a:solidFill>
                  <a:schemeClr val="dk1"/>
                </a:solidFill>
              </a:rPr>
              <a:t>that </a:t>
            </a:r>
            <a:r>
              <a:rPr lang="en-GB" sz="500">
                <a:solidFill>
                  <a:schemeClr val="dk1"/>
                </a:solidFill>
              </a:rPr>
              <a:t>7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communicates </a:t>
            </a:r>
            <a:r>
              <a:rPr lang="en-GB" sz="1900">
                <a:solidFill>
                  <a:schemeClr val="dk1"/>
                </a:solidFill>
              </a:rPr>
              <a:t>its</a:t>
            </a:r>
            <a:r>
              <a:rPr lang="en-GB" sz="1900">
                <a:solidFill>
                  <a:schemeClr val="dk1"/>
                </a:solidFill>
              </a:rPr>
              <a:t> meaning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Design Concepts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554500"/>
            <a:ext cx="92616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✓ </a:t>
            </a:r>
            <a:r>
              <a:rPr lang="en-GB" sz="100">
                <a:solidFill>
                  <a:schemeClr val="dk1"/>
                </a:solidFill>
              </a:rPr>
              <a:t>[</a:t>
            </a:r>
            <a:r>
              <a:rPr lang="en-GB" sz="2600">
                <a:solidFill>
                  <a:schemeClr val="dk1"/>
                </a:solidFill>
              </a:rPr>
              <a:t>Abstraction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✓ Architecture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✓ Patterns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✓ Modularity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✓Information Hiding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</a:rPr>
              <a:t>✓Functional Independence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1"/>
                </a:solidFill>
              </a:rPr>
              <a:t>✓ Refinement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chemeClr val="dk1"/>
                </a:solidFill>
              </a:rPr>
              <a:t>✓ Refactoring</a:t>
            </a:r>
            <a:endParaRPr sz="6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Design Concepts Abstraction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3" y="631200"/>
            <a:ext cx="9261600" cy="4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“Abstraction permits one to concentrate on a problem at some level of abstraction without regard to low level details”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Procedural Abstraction</a:t>
            </a:r>
            <a:br>
              <a:rPr lang="en-GB" sz="2100">
                <a:solidFill>
                  <a:schemeClr val="dk1"/>
                </a:solidFill>
              </a:rPr>
            </a:br>
            <a:r>
              <a:rPr lang="en-GB" sz="1700">
                <a:solidFill>
                  <a:schemeClr val="dk1"/>
                </a:solidFill>
              </a:rPr>
              <a:t>– Instructions are given in a named sequence – Each instruction has a limited function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Data Abstraction</a:t>
            </a:r>
            <a:br>
              <a:rPr lang="en-GB" sz="2100">
                <a:solidFill>
                  <a:schemeClr val="dk1"/>
                </a:solidFill>
              </a:rPr>
            </a:br>
            <a:r>
              <a:rPr lang="en-GB" sz="1700">
                <a:solidFill>
                  <a:schemeClr val="dk1"/>
                </a:solidFill>
              </a:rPr>
              <a:t>– This is a named collection of data that describes a</a:t>
            </a:r>
            <a:br>
              <a:rPr lang="en-GB" sz="1700">
                <a:solidFill>
                  <a:schemeClr val="dk1"/>
                </a:solidFill>
              </a:rPr>
            </a:br>
            <a:r>
              <a:rPr lang="en-GB" sz="1700">
                <a:solidFill>
                  <a:schemeClr val="dk1"/>
                </a:solidFill>
              </a:rPr>
              <a:t>data object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Control Abstraction</a:t>
            </a:r>
            <a:br>
              <a:rPr lang="en-GB" sz="2100">
                <a:solidFill>
                  <a:schemeClr val="dk1"/>
                </a:solidFill>
              </a:rPr>
            </a:br>
            <a:r>
              <a:rPr lang="en-GB" sz="1700">
                <a:solidFill>
                  <a:schemeClr val="dk1"/>
                </a:solidFill>
              </a:rPr>
              <a:t>– A program control mechanism without specifying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internal details, e.g., semaphore</a:t>
            </a:r>
            <a:endParaRPr sz="3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