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Palatino Linotyp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latinoLinotype-bold.fntdata"/><Relationship Id="rId20" Type="http://schemas.openxmlformats.org/officeDocument/2006/relationships/slide" Target="slides/slide15.xml"/><Relationship Id="rId42" Type="http://schemas.openxmlformats.org/officeDocument/2006/relationships/font" Target="fonts/PalatinoLinotype-boldItalic.fntdata"/><Relationship Id="rId41" Type="http://schemas.openxmlformats.org/officeDocument/2006/relationships/font" Target="fonts/PalatinoLinotype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alatinoLinotype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10177c117_0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410177c117_0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10177c117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410177c117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10177c117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410177c117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0177c117_0_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410177c117_0_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10177c117_0_1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410177c117_0_1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10177c117_0_11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410177c117_0_11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10177c117_0_1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410177c117_0_1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10177c117_0_1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410177c117_0_1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10177c117_0_14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410177c117_0_14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10177c117_0_15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410177c117_0_15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ac482a6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ac482a6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10177c117_0_16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410177c117_0_16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10177c117_0_17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410177c117_0_17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10177c117_0_1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410177c117_0_1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10177c117_0_2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410177c117_0_2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10177c117_0_21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410177c117_0_21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10177c117_0_22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410177c117_0_22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10177c117_0_23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410177c117_0_23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10177c117_0_24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410177c117_0_24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10177c117_0_2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410177c117_0_2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10177c117_0_27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410177c117_0_27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10177c117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410177c117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7afb8d3d25_2_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7afb8d3d25_2_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b296ea756_0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7b296ea756_0_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7b296ea756_0_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7b296ea756_0_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7b296ea756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27b296ea756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10177c117_0_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410177c117_0_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10177c117_0_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410177c117_0_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10177c117_0_4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410177c117_0_4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11332c750_0_2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411332c750_0_2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10177c117_0_5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410177c117_0_5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10177c117_0_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410177c117_0_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6700" y="588500"/>
            <a:ext cx="77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7750" y="1327400"/>
            <a:ext cx="8248500" cy="22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</a:rPr>
              <a:t>UNIT –III (Part - 1)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rgbClr val="081D58"/>
                </a:solidFill>
              </a:rPr>
              <a:t>SYSTEM MODELS</a:t>
            </a:r>
            <a:endParaRPr b="1" sz="2900">
              <a:solidFill>
                <a:srgbClr val="081D5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Text Book: Software Engineering, A practitioner’s approach</a:t>
            </a:r>
            <a:endParaRPr sz="1800">
              <a:solidFill>
                <a:schemeClr val="dk1"/>
              </a:solidFill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Roger s. Pressman 6th Edition -McGraw-Hill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Order processing DFD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525" y="631200"/>
            <a:ext cx="8126351" cy="42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Equipment procurement process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38" y="631200"/>
            <a:ext cx="9019725" cy="435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State machine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122100" y="745075"/>
            <a:ext cx="88998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These model the behaviour of the system in response to external and internal events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They show the system’s responses to stimuli so are often used for modelling real-time systems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State machine models show system states as nodes and events as arcs between these nodes. When an event occurs, the system moves from one state to another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Microwave oven model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00" y="776850"/>
            <a:ext cx="8899802" cy="412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0" y="0"/>
            <a:ext cx="91440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State and stimulus description for the Microwave oven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00" y="1016700"/>
            <a:ext cx="8369602" cy="405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Microwave oven stimuli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75" y="641988"/>
            <a:ext cx="8111475" cy="392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Semantic data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35400" y="729025"/>
            <a:ext cx="90732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Used to describe the logical structure of data processed by the system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Entity-relation-attribute model sets out the entities in the system, the relationships between these entities and the entity attributes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Widely used in database design. Can readily be implemented using relational databases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Semantic data models for Library system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074" y="692001"/>
            <a:ext cx="7357850" cy="413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Data dictionaries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438613" y="529200"/>
            <a:ext cx="83844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Data dictionaries are lists of all of the names used in the system models. Descriptions of the entities, relationships and attributes are also included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Advantages</a:t>
            </a:r>
            <a:endParaRPr sz="28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Support name management and avoid duplication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Store of organisational knowledge linking analysis, design and implementation</a:t>
            </a:r>
            <a:endParaRPr sz="12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Data dictionary entries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0099" y="652375"/>
            <a:ext cx="6701431" cy="39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2500" y="0"/>
            <a:ext cx="7839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Topics covered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93000" y="980250"/>
            <a:ext cx="89580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  <a:highlight>
                  <a:srgbClr val="FFFFFF"/>
                </a:highlight>
              </a:rPr>
              <a:t> </a:t>
            </a:r>
            <a:r>
              <a:rPr lang="en-GB" sz="2800">
                <a:solidFill>
                  <a:srgbClr val="081D58"/>
                </a:solidFill>
                <a:highlight>
                  <a:srgbClr val="FFFFFF"/>
                </a:highlight>
              </a:rPr>
              <a:t>Context models</a:t>
            </a:r>
            <a:endParaRPr sz="2800">
              <a:solidFill>
                <a:srgbClr val="081D58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  <a:highlight>
                  <a:srgbClr val="FFFFFF"/>
                </a:highlight>
              </a:rPr>
              <a:t> </a:t>
            </a:r>
            <a:r>
              <a:rPr lang="en-GB" sz="2800">
                <a:solidFill>
                  <a:srgbClr val="081D58"/>
                </a:solidFill>
                <a:highlight>
                  <a:srgbClr val="FFFFFF"/>
                </a:highlight>
              </a:rPr>
              <a:t>Behavioural models</a:t>
            </a:r>
            <a:endParaRPr sz="2800">
              <a:solidFill>
                <a:srgbClr val="081D58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  <a:highlight>
                  <a:srgbClr val="FFFFFF"/>
                </a:highlight>
              </a:rPr>
              <a:t> </a:t>
            </a:r>
            <a:r>
              <a:rPr lang="en-GB" sz="2800">
                <a:solidFill>
                  <a:srgbClr val="081D58"/>
                </a:solidFill>
                <a:highlight>
                  <a:srgbClr val="FFFFFF"/>
                </a:highlight>
              </a:rPr>
              <a:t>Data models</a:t>
            </a:r>
            <a:endParaRPr sz="2800">
              <a:solidFill>
                <a:srgbClr val="081D58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  <a:highlight>
                  <a:srgbClr val="FFFFFF"/>
                </a:highlight>
              </a:rPr>
              <a:t> </a:t>
            </a:r>
            <a:r>
              <a:rPr lang="en-GB" sz="2800">
                <a:solidFill>
                  <a:srgbClr val="081D58"/>
                </a:solidFill>
                <a:highlight>
                  <a:srgbClr val="FFFFFF"/>
                </a:highlight>
              </a:rPr>
              <a:t>Object models</a:t>
            </a:r>
            <a:endParaRPr sz="2800">
              <a:solidFill>
                <a:srgbClr val="081D58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  <a:highlight>
                  <a:srgbClr val="FFFFFF"/>
                </a:highlight>
              </a:rPr>
              <a:t> </a:t>
            </a:r>
            <a:r>
              <a:rPr lang="en-GB" sz="2800">
                <a:solidFill>
                  <a:srgbClr val="081D58"/>
                </a:solidFill>
                <a:highlight>
                  <a:srgbClr val="FFFFFF"/>
                </a:highlight>
              </a:rPr>
              <a:t>CASE workbenches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Object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0" y="526375"/>
            <a:ext cx="9261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Object models describe the system in terms of object classes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An object class is an abstraction over a set of objects with common attributes and the services (operations) provided by each object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Various object models may be produced</a:t>
            </a:r>
            <a:endParaRPr sz="28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Inheritance models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Aggregation models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Interaction models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Object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58813" y="564075"/>
            <a:ext cx="91440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Natural ways of reflecting the real-world entities manipulated by the system</a:t>
            </a:r>
            <a:endParaRPr sz="26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More abstract entities are more difficult to model using this approach</a:t>
            </a:r>
            <a:endParaRPr sz="26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Object class identification is recognised as a difficult process requiring a deep understanding of the application domain</a:t>
            </a:r>
            <a:endParaRPr sz="26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Object classes reflecting domain entities are reusable across systems</a:t>
            </a:r>
            <a:endParaRPr sz="26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  <a:highlight>
                  <a:srgbClr val="FFFFFF"/>
                </a:highlight>
              </a:rPr>
              <a:t>Inheritance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13" y="631200"/>
            <a:ext cx="92616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Organise the domain object classes into a hierarchy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Classes at the top of the hierarchy reflect the common</a:t>
            </a:r>
            <a:br>
              <a:rPr lang="en-GB" sz="2800">
                <a:solidFill>
                  <a:srgbClr val="081D58"/>
                </a:solidFill>
              </a:rPr>
            </a:br>
            <a:r>
              <a:rPr lang="en-GB" sz="2800">
                <a:solidFill>
                  <a:srgbClr val="081D58"/>
                </a:solidFill>
              </a:rPr>
              <a:t>features of all classes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Object classes inherit their attributes and services from one or more super-classes. these may then be specialised as necessary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Class hierarchy design is a difficult process if duplication in different branches is to be avoided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The Unified Modelling Language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13" y="526025"/>
            <a:ext cx="92616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Devised by the developers of widely used object- oriented analysis and design methods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Has become an effective standard for object-oriented modelling</a:t>
            </a:r>
            <a:br>
              <a:rPr lang="en-GB" sz="2800">
                <a:solidFill>
                  <a:srgbClr val="081D58"/>
                </a:solidFill>
              </a:rPr>
            </a:b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Notation</a:t>
            </a:r>
            <a:endParaRPr sz="28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000"/>
              <a:buChar char="○"/>
            </a:pPr>
            <a:r>
              <a:rPr lang="en-GB" sz="2000">
                <a:solidFill>
                  <a:srgbClr val="081D58"/>
                </a:solidFill>
              </a:rPr>
              <a:t>Object classes are rectangles with the name at the top, attributes</a:t>
            </a:r>
            <a:br>
              <a:rPr lang="en-GB" sz="2000">
                <a:solidFill>
                  <a:srgbClr val="081D58"/>
                </a:solidFill>
              </a:rPr>
            </a:br>
            <a:r>
              <a:rPr lang="en-GB" sz="2000">
                <a:solidFill>
                  <a:srgbClr val="081D58"/>
                </a:solidFill>
              </a:rPr>
              <a:t>in the middle section and operations in the bottom section</a:t>
            </a:r>
            <a:endParaRPr sz="20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000"/>
              <a:buChar char="○"/>
            </a:pPr>
            <a:r>
              <a:rPr lang="en-GB" sz="2000">
                <a:solidFill>
                  <a:srgbClr val="081D58"/>
                </a:solidFill>
              </a:rPr>
              <a:t>Relationships between object classes (known as associations) are</a:t>
            </a:r>
            <a:br>
              <a:rPr lang="en-GB" sz="2000">
                <a:solidFill>
                  <a:srgbClr val="081D58"/>
                </a:solidFill>
              </a:rPr>
            </a:br>
            <a:r>
              <a:rPr lang="en-GB" sz="2000">
                <a:solidFill>
                  <a:srgbClr val="081D58"/>
                </a:solidFill>
              </a:rPr>
              <a:t>shown as lines linking objects</a:t>
            </a:r>
            <a:endParaRPr sz="20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000"/>
              <a:buChar char="○"/>
            </a:pPr>
            <a:r>
              <a:rPr lang="en-GB" sz="2000">
                <a:solidFill>
                  <a:srgbClr val="081D58"/>
                </a:solidFill>
              </a:rPr>
              <a:t>Inheritance is referred to as generalisation and is shown ‘upwards’ rather than ‘downwards’ in a hierarchy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150" y="0"/>
            <a:ext cx="6743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/>
        </p:nvSpPr>
        <p:spPr>
          <a:xfrm>
            <a:off x="0" y="9943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Library class hierarchy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387" y="27825"/>
            <a:ext cx="7621226" cy="50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 txBox="1"/>
          <p:nvPr/>
        </p:nvSpPr>
        <p:spPr>
          <a:xfrm>
            <a:off x="5172225" y="430200"/>
            <a:ext cx="387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User class hierarchy</a:t>
            </a:r>
            <a:endParaRPr b="1"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900">
                <a:solidFill>
                  <a:schemeClr val="dk1"/>
                </a:solidFill>
              </a:rPr>
              <a:t>Multiple Inheritance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13" y="631200"/>
            <a:ext cx="92616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Rather than inheriting the attributes and services from a single parent class, a system which supports multiple inheritance allows object classes to inherit from several </a:t>
            </a:r>
            <a:r>
              <a:rPr lang="en-GB" sz="2800">
                <a:solidFill>
                  <a:srgbClr val="081D58"/>
                </a:solidFill>
              </a:rPr>
              <a:t>superclasses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Can lead to semantic conflicts where attributes/ services with the same name in different super- classes have different semantics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Makes class hierarchy reorganisation more complex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1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Multiple Inheritance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1085" y="822475"/>
            <a:ext cx="4681825" cy="38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2"/>
          <p:cNvSpPr txBox="1"/>
          <p:nvPr/>
        </p:nvSpPr>
        <p:spPr>
          <a:xfrm>
            <a:off x="0" y="0"/>
            <a:ext cx="91440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900">
                <a:solidFill>
                  <a:schemeClr val="dk1"/>
                </a:solidFill>
              </a:rPr>
              <a:t>CASE workbenches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dk1"/>
                </a:solidFill>
              </a:rPr>
              <a:t>(</a:t>
            </a:r>
            <a:r>
              <a:rPr b="1" lang="en-GB" sz="2900">
                <a:solidFill>
                  <a:schemeClr val="dk1"/>
                </a:solidFill>
              </a:rPr>
              <a:t>Computer Aided Software Engineering)</a:t>
            </a:r>
            <a:endParaRPr b="1" sz="2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13" y="1016700"/>
            <a:ext cx="9261600" cy="3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100">
                <a:solidFill>
                  <a:srgbClr val="081D58"/>
                </a:solidFill>
              </a:rPr>
              <a:t> </a:t>
            </a:r>
            <a:r>
              <a:rPr lang="en-GB" sz="2500">
                <a:solidFill>
                  <a:srgbClr val="081D58"/>
                </a:solidFill>
              </a:rPr>
              <a:t>A coherent set of tools that is designed to support related software process activities such as analysis, design, implementation or testing</a:t>
            </a:r>
            <a:endParaRPr sz="25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100">
                <a:solidFill>
                  <a:srgbClr val="081D58"/>
                </a:solidFill>
              </a:rPr>
              <a:t> </a:t>
            </a:r>
            <a:r>
              <a:rPr lang="en-GB" sz="2500">
                <a:solidFill>
                  <a:srgbClr val="081D58"/>
                </a:solidFill>
              </a:rPr>
              <a:t>Analysis and design workbenches support system modelling during both requirements engineering and system design</a:t>
            </a:r>
            <a:endParaRPr sz="25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100">
                <a:solidFill>
                  <a:srgbClr val="081D58"/>
                </a:solidFill>
              </a:rPr>
              <a:t> </a:t>
            </a:r>
            <a:r>
              <a:rPr lang="en-GB" sz="2500">
                <a:solidFill>
                  <a:srgbClr val="081D58"/>
                </a:solidFill>
              </a:rPr>
              <a:t>These workbenches may support a specific design method or may provide support for creating several different types of system model</a:t>
            </a:r>
            <a:endParaRPr sz="25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Components of a CASE tool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87" name="Google Shape;28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488" y="776851"/>
            <a:ext cx="7346650" cy="39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System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0" y="720375"/>
            <a:ext cx="9261600" cy="24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400">
                <a:solidFill>
                  <a:srgbClr val="081D58"/>
                </a:solidFill>
              </a:rPr>
              <a:t>Abstract descriptions of systems whose requirements are being analysed.</a:t>
            </a:r>
            <a:endParaRPr sz="10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Method support tools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94" name="Google Shape;294;p4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5" name="Google Shape;295;p44"/>
          <p:cNvSpPr txBox="1"/>
          <p:nvPr/>
        </p:nvSpPr>
        <p:spPr>
          <a:xfrm>
            <a:off x="0" y="712550"/>
            <a:ext cx="92616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Diagram editors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Model analysis and checking tools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Repository and associated query language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Data dictionary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Report definition and generation tools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Forms definition tools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Import/export facilities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Code generation tools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5"/>
          <p:cNvSpPr txBox="1"/>
          <p:nvPr>
            <p:ph type="title"/>
          </p:nvPr>
        </p:nvSpPr>
        <p:spPr>
          <a:xfrm>
            <a:off x="457498" y="204414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imes New Roman"/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 Of Computer Science and Engineering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5"/>
          <p:cNvSpPr txBox="1"/>
          <p:nvPr/>
        </p:nvSpPr>
        <p:spPr>
          <a:xfrm>
            <a:off x="610977" y="1866175"/>
            <a:ext cx="7890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6"/>
          <p:cNvSpPr txBox="1"/>
          <p:nvPr/>
        </p:nvSpPr>
        <p:spPr>
          <a:xfrm>
            <a:off x="455865" y="2280880"/>
            <a:ext cx="8231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7"/>
          <p:cNvSpPr txBox="1"/>
          <p:nvPr>
            <p:ph type="title"/>
          </p:nvPr>
        </p:nvSpPr>
        <p:spPr>
          <a:xfrm>
            <a:off x="457498" y="204414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imes New Roman"/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 Of Computer Science and Engineering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2409063" y="921386"/>
            <a:ext cx="44439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Scan The QR for More Info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531" y="1472036"/>
            <a:ext cx="3588762" cy="35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System modelling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0" y="678800"/>
            <a:ext cx="9144000" cy="4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System modelling helps the analyst to understand the functionality of the system and models are used to communicate with customers</a:t>
            </a:r>
            <a:endParaRPr sz="2800">
              <a:solidFill>
                <a:srgbClr val="081D58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Different models present the system from different perspectives</a:t>
            </a:r>
            <a:endParaRPr sz="2800">
              <a:solidFill>
                <a:srgbClr val="081D58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rgbClr val="081D58"/>
                </a:solidFill>
              </a:rPr>
              <a:t>External perspective showing the system’s context or environment</a:t>
            </a:r>
            <a:endParaRPr sz="2200">
              <a:solidFill>
                <a:srgbClr val="081D58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rgbClr val="081D58"/>
                </a:solidFill>
              </a:rPr>
              <a:t>Behavioural perspective showing the behaviour of the system</a:t>
            </a:r>
            <a:endParaRPr sz="2200">
              <a:solidFill>
                <a:srgbClr val="081D58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rgbClr val="081D58"/>
                </a:solidFill>
              </a:rPr>
              <a:t>Structural perspective showing the system or data architecture</a:t>
            </a:r>
            <a:endParaRPr sz="22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Types of System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0" y="541573"/>
            <a:ext cx="9144000" cy="4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Data flow model showing how the data is processed at different stages</a:t>
            </a:r>
            <a:endParaRPr sz="26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Composition model showing how entities are composed of other entities</a:t>
            </a:r>
            <a:endParaRPr sz="26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Architectural model showing principal </a:t>
            </a:r>
            <a:r>
              <a:rPr lang="en-GB" sz="2600">
                <a:solidFill>
                  <a:srgbClr val="081D58"/>
                </a:solidFill>
              </a:rPr>
              <a:t>subsystems</a:t>
            </a:r>
            <a:r>
              <a:rPr lang="en-GB" sz="2600">
                <a:solidFill>
                  <a:srgbClr val="081D58"/>
                </a:solidFill>
              </a:rPr>
              <a:t> that make up a system</a:t>
            </a:r>
            <a:endParaRPr sz="26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Classification model (Object diagrams) showing how entities have common characteristics</a:t>
            </a:r>
            <a:endParaRPr sz="26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Stimulus/response model showing the system’s reaction to internal and external events</a:t>
            </a:r>
            <a:endParaRPr sz="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Context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13" y="669250"/>
            <a:ext cx="9261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Context models are used to illustrate the boundaries of a system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Social and organisational concerns may affect the decision on where to position system boundaries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Architectural models show that a system and its relationship with other systems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The context of an ATM system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313" y="539325"/>
            <a:ext cx="8331377" cy="448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Behavioural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13" y="736150"/>
            <a:ext cx="92616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solidFill>
                  <a:srgbClr val="081D58"/>
                </a:solidFill>
              </a:rPr>
              <a:t> </a:t>
            </a:r>
            <a:r>
              <a:rPr lang="en-GB" sz="3200">
                <a:solidFill>
                  <a:srgbClr val="081D58"/>
                </a:solidFill>
              </a:rPr>
              <a:t>Behavioural models are used to describe the overall behaviour of a system</a:t>
            </a:r>
            <a:endParaRPr sz="3200">
              <a:solidFill>
                <a:srgbClr val="081D58"/>
              </a:solidFill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600">
                <a:solidFill>
                  <a:srgbClr val="081D58"/>
                </a:solidFill>
              </a:rPr>
              <a:t> </a:t>
            </a:r>
            <a:r>
              <a:rPr lang="en-GB" sz="3200">
                <a:solidFill>
                  <a:srgbClr val="081D58"/>
                </a:solidFill>
              </a:rPr>
              <a:t>Two types of behavioural models are</a:t>
            </a:r>
            <a:endParaRPr sz="3200">
              <a:solidFill>
                <a:srgbClr val="081D58"/>
              </a:solidFill>
            </a:endParaRPr>
          </a:p>
          <a:p>
            <a:pPr indent="-4064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GB" sz="2800">
                <a:solidFill>
                  <a:srgbClr val="081D58"/>
                </a:solidFill>
              </a:rPr>
              <a:t>Data processing models that show how data is</a:t>
            </a:r>
            <a:br>
              <a:rPr lang="en-GB" sz="2800">
                <a:solidFill>
                  <a:srgbClr val="081D58"/>
                </a:solidFill>
              </a:rPr>
            </a:br>
            <a:r>
              <a:rPr lang="en-GB" sz="2800">
                <a:solidFill>
                  <a:srgbClr val="081D58"/>
                </a:solidFill>
              </a:rPr>
              <a:t>processed as it moves through the system</a:t>
            </a:r>
            <a:endParaRPr sz="2800">
              <a:solidFill>
                <a:srgbClr val="081D58"/>
              </a:solidFill>
            </a:endParaRPr>
          </a:p>
          <a:p>
            <a:pPr indent="-4064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GB" sz="2800">
                <a:solidFill>
                  <a:srgbClr val="081D58"/>
                </a:solidFill>
              </a:rPr>
              <a:t>State machine models that show the systems response to events</a:t>
            </a:r>
            <a:endParaRPr sz="12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  <a:highlight>
                  <a:srgbClr val="FFFFFF"/>
                </a:highlight>
              </a:rPr>
              <a:t>Data-flow Models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0" y="562800"/>
            <a:ext cx="92616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Data Flow Diagrams model the system from a functional perspective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Tracking and documenting how the data associated with a process is helpful to develop an overall understanding of the system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Data flow diagrams may also be used in showing the data exchange between a system and other systems in its environment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